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4" r:id="rId3"/>
    <p:sldId id="297" r:id="rId4"/>
    <p:sldId id="298" r:id="rId5"/>
    <p:sldId id="286" r:id="rId6"/>
    <p:sldId id="316" r:id="rId7"/>
    <p:sldId id="317" r:id="rId8"/>
    <p:sldId id="318" r:id="rId9"/>
    <p:sldId id="287" r:id="rId10"/>
    <p:sldId id="295" r:id="rId11"/>
    <p:sldId id="294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0044CB"/>
    <a:srgbClr val="FAC237"/>
    <a:srgbClr val="EC9140"/>
    <a:srgbClr val="959492"/>
    <a:srgbClr val="D6D0CD"/>
    <a:srgbClr val="E1F4F6"/>
    <a:srgbClr val="E2D2C0"/>
    <a:srgbClr val="E55741"/>
    <a:srgbClr val="D8C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32" y="19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19702-B9B2-AACD-9F07-BD0FE61C1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C49C9C-1CB4-EC84-7C6D-1D2355D25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FC703-2839-EA88-1B67-661F1983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94D41A-C46F-8A81-947B-3249A39F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0826D4-FA34-27B5-59C7-E59CB443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3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C0032-C997-87BB-E495-FB201D81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04991C-C653-6E87-5F6C-8A8FFA632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10A8A-97BE-12D3-9BF8-D77D6B39B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3AFBBD-B621-B477-0E5A-6D8FC788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9C4576-145E-5D7D-1BC5-9BD9AA39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93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C0DA56-C23E-0747-0BE8-E6F9C018F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FD02E8-FE8F-10AE-5A72-89177591F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CACB-275E-85A8-0197-ECC49371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A5359-6202-C569-3737-253DB92E0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A1E784-F6E1-FE13-4D82-86A343D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08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3B691-202C-DA71-C4DE-ECD78D1B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6E4C2-603A-8505-F045-C6B8C95D9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CC976-0F43-7A13-6D29-EA2E527E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AA8B5-1A46-2C2F-AB3B-5A4AFE63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498B5C-7A56-6531-12D5-EF4AD385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4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2D322-4093-64AA-7C23-540974B5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02ABFD-6AB4-6CC0-140C-DEFBBE3FB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3FBE6-3364-F88D-CC51-3A9D384B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08DD0-B5A3-EFA7-DE77-A2A44F63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928DB9-C6E1-E825-ACCC-177F89C7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DC7A9-9F0D-4008-D7E6-95F1B658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2D822-7430-72D5-F038-6A6AF4A3E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C5201D-C542-85D7-60EB-6AB7DC29D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5562D4-E339-F341-8445-ABBE9C04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45D1B1-97C0-AB16-3B74-8E281E21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0FB069-3EEF-3141-794B-B23A36B1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9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2635-8A9B-1F0E-ACD0-5D1FB4C5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29D885-D449-C484-2614-4667B3ACF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C778DD-4C90-C129-9192-A719EA35C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FD5F47-5999-CFD0-9202-62AEEB3DF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E854B3-5589-BB2B-65FE-8803A5D89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848447-3B42-8B27-85A7-C8F56682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D5D70E-7F7A-107D-9702-480C8B63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134072-21DF-29A7-AB24-0BB5802A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6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2E3FF-7D28-AD98-413E-AE4BFDF5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03CED3-DA06-5293-02E9-EB9E53DB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558E95-EA29-CBBA-35EA-A4B1E09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70CE06-7DF7-E816-C2EF-10588B71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46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5EB21E-64C4-370D-0247-739D12E1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EE7CF3-1BC0-C493-2CCF-D2FBB475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D5C550-3585-047F-3182-FCFC2F37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B1A48-9C9F-F8F1-46EC-9C8945D08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7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3F3B9-6CD4-4202-9D2B-7CD05A12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72A7C-31DC-123F-9C92-640824AA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2E79-1FFB-5876-797B-5F16084B6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A85730-273C-9C76-00E8-FF951244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7F44D-80C6-859B-9384-BCB166F7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CF2F1-0D86-EB27-48E3-08574A02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4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1606D-4497-7D55-9225-7D72B138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8EC1C7-A75E-882A-8392-984BB2856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4C0B15-81E8-9C6F-D263-5185C9911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71B1DA-C2E2-1D98-D387-13F54C02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304211-21BB-B408-1B35-9A50E40D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FF5BFB-BA9E-6216-5012-0EC65E3A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2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3F45-4228-251F-7D6E-C2D50174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F6C3C-B475-CB48-D654-8D2D03668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33101-AAC1-E276-100E-C3B8A995C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B840-471C-4A23-9CD3-547ED288F5C7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DA87E-9D40-A1BF-E298-7452D1DE8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859EA-D56B-CA10-B047-4CAEA3039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B62D4-661F-4458-B615-6C610B630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8203A-377A-16F9-8512-3E11BCE42DC7}"/>
              </a:ext>
            </a:extLst>
          </p:cNvPr>
          <p:cNvSpPr txBox="1"/>
          <p:nvPr/>
        </p:nvSpPr>
        <p:spPr>
          <a:xfrm>
            <a:off x="448440" y="436552"/>
            <a:ext cx="5266560" cy="172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b="1" dirty="0">
                <a:solidFill>
                  <a:srgbClr val="0044CB"/>
                </a:solidFill>
                <a:latin typeface="Gilroy" panose="00000300000000000000" pitchFamily="2" charset="-52"/>
              </a:rPr>
              <a:t>Основные направления деятельности РСМ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B88CC-8EC6-B560-E713-60767CA3EE31}"/>
              </a:ext>
            </a:extLst>
          </p:cNvPr>
          <p:cNvSpPr txBox="1"/>
          <p:nvPr/>
        </p:nvSpPr>
        <p:spPr>
          <a:xfrm>
            <a:off x="448440" y="2292915"/>
            <a:ext cx="5219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ilroy Light" panose="00000400000000000000" pitchFamily="50" charset="-52"/>
              </a:rPr>
              <a:t>это направления, которые отражают приоритеты в деятельности РСМ, в соответствии с Уставом и Программой РСМ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1FABF5F-8F0E-7380-5CE1-45BB4457D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r="22294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ПРОСТРАНСТВО РАЗВИТИЯ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6324600" y="876300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</a:t>
            </a:r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едеральная программа, направленная </a:t>
            </a:r>
          </a:p>
          <a:p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на вовлечение молодежи в социальное развитие территорий малых городов и поселений, через создание проектных команд.</a:t>
            </a: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4F4E88-4EAD-825E-834C-BD50D82A5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12778"/>
          <a:stretch/>
        </p:blipFill>
        <p:spPr bwMode="auto">
          <a:xfrm>
            <a:off x="0" y="-246912"/>
            <a:ext cx="6096000" cy="73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ПРОСТРАНСТВО РАЗВИТИЯ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6324600" y="876300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</a:t>
            </a:r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едеральная программа, направленная </a:t>
            </a:r>
          </a:p>
          <a:p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на вовлечение молодежи в социальное развитие территорий малых городов и поселений, через создание проектных команд.</a:t>
            </a: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69176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7073900" y="2742456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7073900" y="3110232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Активная молодежь из поселений меньше 50000 человек в возрасте 20-35 лет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391393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7073900" y="4415473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7073900" y="4835605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Региональные этапы ПР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44CB"/>
                </a:solidFill>
                <a:latin typeface="Gilroy Light" panose="00000400000000000000" pitchFamily="50" charset="-52"/>
              </a:rPr>
              <a:t>Хакатон</a:t>
            </a: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Итоговый форум ПР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8C5A60-3D4F-C045-BFD0-B6EE6BF04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22012"/>
          <a:stretch/>
        </p:blipFill>
        <p:spPr bwMode="auto">
          <a:xfrm>
            <a:off x="15806" y="-1"/>
            <a:ext cx="6080194" cy="6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2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88396" y="2151727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Федеральная программа</a:t>
            </a:r>
            <a:b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</a:br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УЧЕНИЧЕСКОЕ 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И СТУДЕНЧЕСКОЕ САМОУПРАВЛЕНИЕ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B37EDA0-A7BD-7252-C0D8-F92095F8C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22289"/>
          <a:stretch/>
        </p:blipFill>
        <p:spPr bwMode="auto">
          <a:xfrm flipH="1"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5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77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УЧЕНИЧЕСКОЕ И СТУДЕНЧЕСКОЕ САМОУПРАВЛЕНИЕ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6324600" y="1210627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</a:t>
            </a:r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едеральная программа, направленная </a:t>
            </a:r>
          </a:p>
          <a:p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на развитие советов обучающихся в школах, колледжах и университетах. Выявление лучших практик, учет и развитие.</a:t>
            </a: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BDF077C-349C-DACD-0EF1-86F6BADDA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r="1506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00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3978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7073900" y="3047258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7073900" y="3415034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Молодые люди в возрасте от 14 до 24 лет, активные участники самоуправления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696195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7073900" y="4720275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7073900" y="5140407"/>
            <a:ext cx="4813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Программа Твой выбор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Перепись студенческих советов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Конкурс лучших практик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Школа УСУ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A8E91-26FC-0960-6CCC-9661A011596B}"/>
              </a:ext>
            </a:extLst>
          </p:cNvPr>
          <p:cNvSpPr txBox="1"/>
          <p:nvPr/>
        </p:nvSpPr>
        <p:spPr>
          <a:xfrm>
            <a:off x="6324600" y="256520"/>
            <a:ext cx="577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УЧЕНИЧЕСКОЕ И СТУДЕНЧЕСКОЕ САМОУПРАВЛЕНИЕ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90751-91B5-BC53-C2D8-A45E0DC9C643}"/>
              </a:ext>
            </a:extLst>
          </p:cNvPr>
          <p:cNvSpPr txBox="1"/>
          <p:nvPr/>
        </p:nvSpPr>
        <p:spPr>
          <a:xfrm>
            <a:off x="6324600" y="1210627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</a:t>
            </a:r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едеральная программа, направленная </a:t>
            </a:r>
          </a:p>
          <a:p>
            <a:r>
              <a:rPr lang="ru-RU" sz="2000" b="0" i="0" dirty="0">
                <a:solidFill>
                  <a:srgbClr val="0044CB"/>
                </a:solidFill>
                <a:effectLst/>
                <a:latin typeface="Gilroy Light" panose="00000400000000000000" pitchFamily="50" charset="-52"/>
              </a:rPr>
              <a:t>на развитие советов обучающихся в школах, колледжах и университетах. Выявление лучших практик, учет и развитие.</a:t>
            </a: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8D67316-7B11-EA2E-D9DF-7B71C6F44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r="28699"/>
          <a:stretch/>
        </p:blipFill>
        <p:spPr bwMode="auto">
          <a:xfrm>
            <a:off x="-16327" y="0"/>
            <a:ext cx="6112327" cy="68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7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88396" y="2151727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Федеральный проект</a:t>
            </a:r>
            <a:b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</a:br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КОРПУС ОБЩЕСТВЕННЫХ НБЛЮДАТЕЛЕЙ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0BF3EB2-A87F-5AA3-721B-6F87F49C0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r="20627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7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77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КОРПУС ОБЩЕСТВЕННЫХ НАБЛЮДАТЕЛЕЙ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6324600" y="1210627"/>
            <a:ext cx="5295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Проект по мониторингу проведения государственной итоговой аттестации в школах и сузах, независимое общественное наблюдение для объективного оценивания проведения ГИА в Российской Федерации.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E6F10E0-0D5D-34F3-0291-0FF75D76D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r="6585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63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95657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7073900" y="3268937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7073900" y="3636713"/>
            <a:ext cx="48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Студенты в возрасте 18 – 24 года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391396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7073900" y="4415476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7073900" y="4835608"/>
            <a:ext cx="4813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Мониторинг ЕГЭ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Школа федеральных наблюдателей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Региональная школа общественных наблюдателей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0D648-C167-1FA8-4A68-C25D81E62E19}"/>
              </a:ext>
            </a:extLst>
          </p:cNvPr>
          <p:cNvSpPr txBox="1"/>
          <p:nvPr/>
        </p:nvSpPr>
        <p:spPr>
          <a:xfrm>
            <a:off x="6324600" y="256520"/>
            <a:ext cx="577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КОРПУС ОБЩЕСТВЕННЫХ НАБЛЮДАТЕЛЕЙ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0A0EB-6816-050E-F93A-41C58155DED7}"/>
              </a:ext>
            </a:extLst>
          </p:cNvPr>
          <p:cNvSpPr txBox="1"/>
          <p:nvPr/>
        </p:nvSpPr>
        <p:spPr>
          <a:xfrm>
            <a:off x="6324600" y="1210627"/>
            <a:ext cx="5295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Проект по мониторингу проведения государственной итоговой аттестации в школах и сузах, независимое общественное наблюдение для объективного оценивания проведения ГИА в Российской Федерации.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461DE0C-771A-63E7-6A14-0E8909933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r="11736"/>
          <a:stretch/>
        </p:blipFill>
        <p:spPr bwMode="auto">
          <a:xfrm>
            <a:off x="0" y="-736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04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533400" y="2490281"/>
            <a:ext cx="5562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Федеральная программа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РОССИЙСКАЯ СТУДЕНЧЕСКАЯ ВЕСНА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DC44476-B7DA-5BDC-C334-8D07305F3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r="22265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92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325582" y="298083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РОССИЙСКАЯ </a:t>
            </a:r>
          </a:p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СТУДЕНЧЕСКАЯ ВЕСНА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325582" y="1252190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Единственная в России Программа поддержки и развития студенческого непрофессионального творчества для студентов высших учебных заведений и колледжей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9D36A6A-08AA-3979-D868-B529D6BDD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 r="21591"/>
          <a:stretch/>
        </p:blipFill>
        <p:spPr bwMode="auto">
          <a:xfrm>
            <a:off x="6096000" y="0"/>
            <a:ext cx="61098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6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FC5AD3-A366-60E9-6ACA-E15224B9B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39699"/>
          <a:stretch/>
        </p:blipFill>
        <p:spPr>
          <a:xfrm>
            <a:off x="6096000" y="0"/>
            <a:ext cx="6096000" cy="225583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15F903-9BE2-7619-E080-AED5D7953EC7}"/>
              </a:ext>
            </a:extLst>
          </p:cNvPr>
          <p:cNvSpPr/>
          <p:nvPr/>
        </p:nvSpPr>
        <p:spPr>
          <a:xfrm>
            <a:off x="0" y="38422"/>
            <a:ext cx="12192000" cy="2189437"/>
          </a:xfrm>
          <a:prstGeom prst="rect">
            <a:avLst/>
          </a:prstGeom>
          <a:noFill/>
          <a:ln w="57150">
            <a:solidFill>
              <a:srgbClr val="FAC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A0CCB-34A9-C72A-9C9A-B1A15B3D1E00}"/>
              </a:ext>
            </a:extLst>
          </p:cNvPr>
          <p:cNvSpPr txBox="1"/>
          <p:nvPr/>
        </p:nvSpPr>
        <p:spPr>
          <a:xfrm>
            <a:off x="658583" y="659597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Патриотическое </a:t>
            </a:r>
          </a:p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воспитание молодежи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375D5-049D-13CB-FB8F-7FA63247E4CE}"/>
              </a:ext>
            </a:extLst>
          </p:cNvPr>
          <p:cNvSpPr txBox="1"/>
          <p:nvPr/>
        </p:nvSpPr>
        <p:spPr>
          <a:xfrm>
            <a:off x="658583" y="2915434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Развитие гражданской активности молодежи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36CA3-B9F0-9A3B-6358-BE1C7897B391}"/>
              </a:ext>
            </a:extLst>
          </p:cNvPr>
          <p:cNvSpPr txBox="1"/>
          <p:nvPr/>
        </p:nvSpPr>
        <p:spPr>
          <a:xfrm>
            <a:off x="658584" y="5209763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Выявление и поддержка талантливой молодежи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D616C9-CC31-9D62-9C36-DAC408D3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b="17035"/>
          <a:stretch/>
        </p:blipFill>
        <p:spPr>
          <a:xfrm>
            <a:off x="6096000" y="4445274"/>
            <a:ext cx="6096000" cy="241272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9103F35-BA10-06DC-E9CA-3D8F0ADB7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28803"/>
          <a:stretch/>
        </p:blipFill>
        <p:spPr bwMode="auto">
          <a:xfrm>
            <a:off x="6095998" y="2255837"/>
            <a:ext cx="6096001" cy="21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2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3157103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1185718" y="3130383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1185718" y="3498159"/>
            <a:ext cx="481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Студенты вузов и </a:t>
            </a:r>
            <a:r>
              <a:rPr lang="ru-RU" sz="2000" dirty="0" err="1">
                <a:solidFill>
                  <a:srgbClr val="0044CB"/>
                </a:solidFill>
                <a:latin typeface="Gilroy Light" panose="00000400000000000000" pitchFamily="50" charset="-52"/>
              </a:rPr>
              <a:t>сузов</a:t>
            </a: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, коллективы, студенческие студии, медиа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4779320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1185718" y="4803400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1185718" y="5223532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Фестиваль Российская студенческая весна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Спецпроекты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56E0-2BB9-7C03-6039-8F0E8B9CB4E6}"/>
              </a:ext>
            </a:extLst>
          </p:cNvPr>
          <p:cNvSpPr txBox="1"/>
          <p:nvPr/>
        </p:nvSpPr>
        <p:spPr>
          <a:xfrm>
            <a:off x="325582" y="298083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РОССИЙСКАЯ </a:t>
            </a:r>
          </a:p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СУТДЕНЧЕСКАЯ ВЕСНА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63DF9-2E69-F38F-7027-8564F24585FB}"/>
              </a:ext>
            </a:extLst>
          </p:cNvPr>
          <p:cNvSpPr txBox="1"/>
          <p:nvPr/>
        </p:nvSpPr>
        <p:spPr>
          <a:xfrm>
            <a:off x="325582" y="1252190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Единственная в России Программа поддержки и развития студенческого непрофессионального творчества для студентов высших учебных заведений и колледжей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3E38EF0-E902-3779-91A7-39623DCD1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r="15129"/>
          <a:stretch/>
        </p:blipFill>
        <p:spPr bwMode="auto">
          <a:xfrm>
            <a:off x="6123708" y="0"/>
            <a:ext cx="6068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18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533400" y="2490281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Федеральная программа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СТУДЕНТ ГОДА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3CE48C23-C326-6DF0-740A-37E69E140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r="21031"/>
          <a:stretch/>
        </p:blipFill>
        <p:spPr bwMode="auto">
          <a:xfrm>
            <a:off x="6095999" y="0"/>
            <a:ext cx="6114473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5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325582" y="298083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СТУДЕНТ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325582" y="821303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Всероссийская премия по поддержке, талантливой молодежи Российской Федерации в области науки, творчества, спорта, журналистики, молодежной политики, лидерства, общественной деятельности.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C1F2534-2B69-54B9-ADA2-30E041DF7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1" r="10121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3157103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1185718" y="3130383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1185718" y="3498159"/>
            <a:ext cx="48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Студенты вузов и </a:t>
            </a:r>
            <a:r>
              <a:rPr lang="ru-RU" sz="2000" dirty="0" err="1">
                <a:solidFill>
                  <a:srgbClr val="0044CB"/>
                </a:solidFill>
                <a:latin typeface="Gilroy Light" panose="00000400000000000000" pitchFamily="50" charset="-52"/>
              </a:rPr>
              <a:t>сузов</a:t>
            </a: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4779320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1185718" y="4803400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1185718" y="5223532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Финал премии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Форум Студента года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Региональные этапы премии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F647F8-8F20-1FE7-DB58-F12C03B93139}"/>
              </a:ext>
            </a:extLst>
          </p:cNvPr>
          <p:cNvSpPr txBox="1"/>
          <p:nvPr/>
        </p:nvSpPr>
        <p:spPr>
          <a:xfrm>
            <a:off x="325582" y="298083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СТУДЕНТ ГОДА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FF53C-861A-E7A6-2328-2F8E57BE66F1}"/>
              </a:ext>
            </a:extLst>
          </p:cNvPr>
          <p:cNvSpPr txBox="1"/>
          <p:nvPr/>
        </p:nvSpPr>
        <p:spPr>
          <a:xfrm>
            <a:off x="325582" y="821303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Всероссийская премия по поддержке, талантливой молодежи Российской Федерации в области науки, творчества, спорта, журналистики, молодежной политики, лидерства, общественной деятельности.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94CF366F-5315-9D30-A041-29ED83D63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19101"/>
          <a:stretch/>
        </p:blipFill>
        <p:spPr bwMode="auto">
          <a:xfrm>
            <a:off x="6117892" y="0"/>
            <a:ext cx="60741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6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88396" y="2490281"/>
            <a:ext cx="5562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Федеральная программа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ПАТРИОТ И ГРАЖДАНИН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5B8DEA9B-32F5-8B2A-B331-C30EC93B2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r="14394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98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ПАТРИОТ И ГРАЖДАНИН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D3571-5419-AED7-DE96-59A833984F98}"/>
              </a:ext>
            </a:extLst>
          </p:cNvPr>
          <p:cNvSpPr txBox="1"/>
          <p:nvPr/>
        </p:nvSpPr>
        <p:spPr>
          <a:xfrm>
            <a:off x="6324600" y="876300"/>
            <a:ext cx="529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Федеральная программа направленная на содействие патриотическому воспитанию молодых граждан Российской Федерации.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96FE37C-1359-A933-7D92-7C31C3701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30191"/>
          <a:stretch/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3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ПАТРИОТ И ГРАЖДАНИН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131E69-86BA-E6C7-2588-3B9BDCBDA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69176"/>
            <a:ext cx="630426" cy="76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4A563-8852-C084-5FB7-C10C5821385A}"/>
              </a:ext>
            </a:extLst>
          </p:cNvPr>
          <p:cNvSpPr txBox="1"/>
          <p:nvPr/>
        </p:nvSpPr>
        <p:spPr>
          <a:xfrm>
            <a:off x="7073900" y="2742456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F956-317A-BC00-58C1-483003EC7CF2}"/>
              </a:ext>
            </a:extLst>
          </p:cNvPr>
          <p:cNvSpPr txBox="1"/>
          <p:nvPr/>
        </p:nvSpPr>
        <p:spPr>
          <a:xfrm>
            <a:off x="7073900" y="3110232"/>
            <a:ext cx="48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Школьники в возрасте 14-23 лет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7E0C65-3B6F-2F3D-6CF3-DE5610F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78118"/>
            <a:ext cx="630426" cy="761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DD825-3C6E-D706-DFF6-77718F00E6B6}"/>
              </a:ext>
            </a:extLst>
          </p:cNvPr>
          <p:cNvSpPr txBox="1"/>
          <p:nvPr/>
        </p:nvSpPr>
        <p:spPr>
          <a:xfrm>
            <a:off x="7073900" y="3902198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3856D4-C179-4C1E-9A7F-C67DB00F29AD}"/>
              </a:ext>
            </a:extLst>
          </p:cNvPr>
          <p:cNvSpPr txBox="1"/>
          <p:nvPr/>
        </p:nvSpPr>
        <p:spPr>
          <a:xfrm>
            <a:off x="7073900" y="4322330"/>
            <a:ext cx="4813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Акция «Мы – граждане России»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Военно-патриотическая игра Зарница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A6DDC1F-B37F-CC92-FCC4-034AD64C5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3"/>
          <a:stretch/>
        </p:blipFill>
        <p:spPr bwMode="auto">
          <a:xfrm>
            <a:off x="-64943" y="0"/>
            <a:ext cx="6160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065C58-95F3-BC2E-7E70-5E7F5F84653A}"/>
              </a:ext>
            </a:extLst>
          </p:cNvPr>
          <p:cNvSpPr txBox="1"/>
          <p:nvPr/>
        </p:nvSpPr>
        <p:spPr>
          <a:xfrm>
            <a:off x="6324600" y="876300"/>
            <a:ext cx="529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Федеральная программа направленная на содействие патриотическому воспитанию молодых граждан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277271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44017-02AA-485C-3F69-E475A896CC3D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МЫ ВМЕСТЕ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90451-75C0-3076-FDFE-8285E805A26D}"/>
              </a:ext>
            </a:extLst>
          </p:cNvPr>
          <p:cNvSpPr txBox="1"/>
          <p:nvPr/>
        </p:nvSpPr>
        <p:spPr>
          <a:xfrm>
            <a:off x="6324600" y="779740"/>
            <a:ext cx="529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Проект по созданию добровольческих объединений, занимающихся популяризацией межкультурного мира и согласия в своих регионах.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7354E-BB51-0CAB-C15F-C9AC898A5A3D}"/>
              </a:ext>
            </a:extLst>
          </p:cNvPr>
          <p:cNvSpPr txBox="1"/>
          <p:nvPr/>
        </p:nvSpPr>
        <p:spPr>
          <a:xfrm>
            <a:off x="533400" y="25652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ВСЕРОССИЙСКАЯ </a:t>
            </a:r>
          </a:p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ЮНИОР-ЛИГА КВН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7E6E7-4107-BC97-6087-4F252012267B}"/>
              </a:ext>
            </a:extLst>
          </p:cNvPr>
          <p:cNvSpPr txBox="1"/>
          <p:nvPr/>
        </p:nvSpPr>
        <p:spPr>
          <a:xfrm>
            <a:off x="533400" y="1210627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Проект по созданию условий для раскрытия творческого, личностного, интеллектуального потенциала учащейся молодежи. Официальная лига КВН для школьников.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33143E0A-7594-5F1A-E804-1FDAC5F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7" b="14946"/>
          <a:stretch/>
        </p:blipFill>
        <p:spPr bwMode="auto">
          <a:xfrm>
            <a:off x="533400" y="3072163"/>
            <a:ext cx="5295900" cy="323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535A7DD8-2586-2B54-367A-CA3220C75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11370" r="3469" b="5253"/>
          <a:stretch/>
        </p:blipFill>
        <p:spPr bwMode="auto">
          <a:xfrm>
            <a:off x="6459683" y="2393290"/>
            <a:ext cx="5025733" cy="32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44017-02AA-485C-3F69-E475A896CC3D}"/>
              </a:ext>
            </a:extLst>
          </p:cNvPr>
          <p:cNvSpPr txBox="1"/>
          <p:nvPr/>
        </p:nvSpPr>
        <p:spPr>
          <a:xfrm>
            <a:off x="6324600" y="25652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МЕЖДУНАРОДНОЕ МОЛОДЕЖНОЕ СОТРУДНИЧЕСТВО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90451-75C0-3076-FDFE-8285E805A26D}"/>
              </a:ext>
            </a:extLst>
          </p:cNvPr>
          <p:cNvSpPr txBox="1"/>
          <p:nvPr/>
        </p:nvSpPr>
        <p:spPr>
          <a:xfrm>
            <a:off x="6324600" y="1207081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Российско-Белорусское и Российско-Китайское сотрудничество, сотрудничество со странами ШОС с целью реализации проектов для молодежи и настраиванию диалога между странами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7354E-BB51-0CAB-C15F-C9AC898A5A3D}"/>
              </a:ext>
            </a:extLst>
          </p:cNvPr>
          <p:cNvSpPr txBox="1"/>
          <p:nvPr/>
        </p:nvSpPr>
        <p:spPr>
          <a:xfrm>
            <a:off x="5334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АССОЦИАЦИЯ ТРЕНЕРОВ РСМ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7E6E7-4107-BC97-6087-4F252012267B}"/>
              </a:ext>
            </a:extLst>
          </p:cNvPr>
          <p:cNvSpPr txBox="1"/>
          <p:nvPr/>
        </p:nvSpPr>
        <p:spPr>
          <a:xfrm>
            <a:off x="533400" y="779740"/>
            <a:ext cx="529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Сообщество специалистов неформального образования, команда тренеров, фасилитаторов, модераторов и экспертов России в области государственной молодежной политики.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9738F42-BB32-275A-2715-07D05DDA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2942"/>
            <a:ext cx="5344668" cy="30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F96FCA42-C708-4F0F-5C44-86678CEEC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/>
          <a:stretch/>
        </p:blipFill>
        <p:spPr bwMode="auto">
          <a:xfrm>
            <a:off x="6433565" y="3321050"/>
            <a:ext cx="5344669" cy="30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1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FC5AD3-A366-60E9-6ACA-E15224B9B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39699"/>
          <a:stretch/>
        </p:blipFill>
        <p:spPr>
          <a:xfrm>
            <a:off x="6096000" y="0"/>
            <a:ext cx="6096000" cy="2255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A0CCB-34A9-C72A-9C9A-B1A15B3D1E00}"/>
              </a:ext>
            </a:extLst>
          </p:cNvPr>
          <p:cNvSpPr txBox="1"/>
          <p:nvPr/>
        </p:nvSpPr>
        <p:spPr>
          <a:xfrm>
            <a:off x="658583" y="659597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Патриотическое </a:t>
            </a:r>
          </a:p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воспитание молодежи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375D5-049D-13CB-FB8F-7FA63247E4CE}"/>
              </a:ext>
            </a:extLst>
          </p:cNvPr>
          <p:cNvSpPr txBox="1"/>
          <p:nvPr/>
        </p:nvSpPr>
        <p:spPr>
          <a:xfrm>
            <a:off x="658583" y="2915434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Развитие гражданской активности молодежи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36CA3-B9F0-9A3B-6358-BE1C7897B391}"/>
              </a:ext>
            </a:extLst>
          </p:cNvPr>
          <p:cNvSpPr txBox="1"/>
          <p:nvPr/>
        </p:nvSpPr>
        <p:spPr>
          <a:xfrm>
            <a:off x="658584" y="5209763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Выявление и поддержка талантливой молодежи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D616C9-CC31-9D62-9C36-DAC408D3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b="17035"/>
          <a:stretch/>
        </p:blipFill>
        <p:spPr>
          <a:xfrm>
            <a:off x="6096000" y="4445274"/>
            <a:ext cx="6096000" cy="241272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9103F35-BA10-06DC-E9CA-3D8F0ADB7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28803"/>
          <a:stretch/>
        </p:blipFill>
        <p:spPr bwMode="auto">
          <a:xfrm>
            <a:off x="6095998" y="2255837"/>
            <a:ext cx="6096001" cy="21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15F903-9BE2-7619-E080-AED5D7953EC7}"/>
              </a:ext>
            </a:extLst>
          </p:cNvPr>
          <p:cNvSpPr/>
          <p:nvPr/>
        </p:nvSpPr>
        <p:spPr>
          <a:xfrm>
            <a:off x="0" y="2222637"/>
            <a:ext cx="12192000" cy="2189437"/>
          </a:xfrm>
          <a:prstGeom prst="rect">
            <a:avLst/>
          </a:prstGeom>
          <a:noFill/>
          <a:ln w="57150">
            <a:solidFill>
              <a:srgbClr val="FAC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295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FC5AD3-A366-60E9-6ACA-E15224B9B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39699"/>
          <a:stretch/>
        </p:blipFill>
        <p:spPr>
          <a:xfrm>
            <a:off x="6096000" y="0"/>
            <a:ext cx="6096000" cy="2255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A0CCB-34A9-C72A-9C9A-B1A15B3D1E00}"/>
              </a:ext>
            </a:extLst>
          </p:cNvPr>
          <p:cNvSpPr txBox="1"/>
          <p:nvPr/>
        </p:nvSpPr>
        <p:spPr>
          <a:xfrm>
            <a:off x="658583" y="659597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Патриотическое </a:t>
            </a:r>
          </a:p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воспитание молодежи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375D5-049D-13CB-FB8F-7FA63247E4CE}"/>
              </a:ext>
            </a:extLst>
          </p:cNvPr>
          <p:cNvSpPr txBox="1"/>
          <p:nvPr/>
        </p:nvSpPr>
        <p:spPr>
          <a:xfrm>
            <a:off x="658583" y="2915434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  <a:latin typeface="Gilroy" panose="00000300000000000000" pitchFamily="2" charset="-52"/>
              </a:rPr>
              <a:t>Развитие гражданской активности молодежи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36CA3-B9F0-9A3B-6358-BE1C7897B391}"/>
              </a:ext>
            </a:extLst>
          </p:cNvPr>
          <p:cNvSpPr txBox="1"/>
          <p:nvPr/>
        </p:nvSpPr>
        <p:spPr>
          <a:xfrm>
            <a:off x="658584" y="5209763"/>
            <a:ext cx="5254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Выявление и поддержка талантливой молодежи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D616C9-CC31-9D62-9C36-DAC408D3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b="17035"/>
          <a:stretch/>
        </p:blipFill>
        <p:spPr>
          <a:xfrm>
            <a:off x="6096000" y="4445274"/>
            <a:ext cx="6096000" cy="2412726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9103F35-BA10-06DC-E9CA-3D8F0ADB7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28803"/>
          <a:stretch/>
        </p:blipFill>
        <p:spPr bwMode="auto">
          <a:xfrm>
            <a:off x="6095998" y="2255837"/>
            <a:ext cx="6096001" cy="21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A15F903-9BE2-7619-E080-AED5D7953EC7}"/>
              </a:ext>
            </a:extLst>
          </p:cNvPr>
          <p:cNvSpPr/>
          <p:nvPr/>
        </p:nvSpPr>
        <p:spPr>
          <a:xfrm>
            <a:off x="0" y="4445274"/>
            <a:ext cx="12191999" cy="2378607"/>
          </a:xfrm>
          <a:prstGeom prst="rect">
            <a:avLst/>
          </a:prstGeom>
          <a:noFill/>
          <a:ln w="57150">
            <a:solidFill>
              <a:srgbClr val="FAC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55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C615FF7-5480-6A2F-52D3-1A729E0852F2}"/>
              </a:ext>
            </a:extLst>
          </p:cNvPr>
          <p:cNvSpPr/>
          <p:nvPr/>
        </p:nvSpPr>
        <p:spPr>
          <a:xfrm>
            <a:off x="4102100" y="-533689"/>
            <a:ext cx="3987800" cy="2009776"/>
          </a:xfrm>
          <a:prstGeom prst="roundRect">
            <a:avLst/>
          </a:prstGeom>
          <a:noFill/>
          <a:ln w="57150">
            <a:solidFill>
              <a:srgbClr val="EC9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9C4F81-C4E8-8514-8190-A9CEFA92AE00}"/>
              </a:ext>
            </a:extLst>
          </p:cNvPr>
          <p:cNvCxnSpPr>
            <a:cxnSpLocks/>
          </p:cNvCxnSpPr>
          <p:nvPr/>
        </p:nvCxnSpPr>
        <p:spPr>
          <a:xfrm flipH="1" flipV="1">
            <a:off x="7892937" y="1476087"/>
            <a:ext cx="2688660" cy="3990046"/>
          </a:xfrm>
          <a:prstGeom prst="line">
            <a:avLst/>
          </a:prstGeom>
          <a:ln w="28575">
            <a:solidFill>
              <a:srgbClr val="EC9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94F5F58-8252-0DA7-0443-84D07EA71266}"/>
              </a:ext>
            </a:extLst>
          </p:cNvPr>
          <p:cNvGrpSpPr/>
          <p:nvPr/>
        </p:nvGrpSpPr>
        <p:grpSpPr>
          <a:xfrm>
            <a:off x="4470400" y="230306"/>
            <a:ext cx="3251200" cy="764113"/>
            <a:chOff x="166915" y="3137439"/>
            <a:chExt cx="3251200" cy="7641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17509B-101B-554C-4F1B-9EAAB333F735}"/>
                </a:ext>
              </a:extLst>
            </p:cNvPr>
            <p:cNvSpPr txBox="1"/>
            <p:nvPr/>
          </p:nvSpPr>
          <p:spPr>
            <a:xfrm>
              <a:off x="166915" y="3137439"/>
              <a:ext cx="314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Gilroy" panose="00000300000000000000" pitchFamily="2" charset="-52"/>
                </a:rPr>
                <a:t>Центральная программа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FF6A31-E882-11F4-D534-24985BFCF540}"/>
                </a:ext>
              </a:extLst>
            </p:cNvPr>
            <p:cNvSpPr txBox="1"/>
            <p:nvPr/>
          </p:nvSpPr>
          <p:spPr>
            <a:xfrm>
              <a:off x="166915" y="3378332"/>
              <a:ext cx="325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44CB"/>
                  </a:solidFill>
                  <a:latin typeface="Gilroy" panose="00000300000000000000" pitchFamily="2" charset="-52"/>
                </a:rPr>
                <a:t>КОМАНДА РСМ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10806C-1E81-447F-2611-D19E2E26FB2E}"/>
              </a:ext>
            </a:extLst>
          </p:cNvPr>
          <p:cNvSpPr txBox="1"/>
          <p:nvPr/>
        </p:nvSpPr>
        <p:spPr>
          <a:xfrm>
            <a:off x="309224" y="230306"/>
            <a:ext cx="3415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Патриотическое воспитание молодежи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E545E0-A584-49A3-0E96-B9DFE0A2C6D0}"/>
              </a:ext>
            </a:extLst>
          </p:cNvPr>
          <p:cNvSpPr txBox="1"/>
          <p:nvPr/>
        </p:nvSpPr>
        <p:spPr>
          <a:xfrm>
            <a:off x="4019324" y="1645364"/>
            <a:ext cx="426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Развитие гражданской </a:t>
            </a:r>
          </a:p>
          <a:p>
            <a:pPr algn="ctr"/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активности молодежи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F54E5-EA70-5651-6CF2-3BCACBFB58D0}"/>
              </a:ext>
            </a:extLst>
          </p:cNvPr>
          <p:cNvSpPr txBox="1"/>
          <p:nvPr/>
        </p:nvSpPr>
        <p:spPr>
          <a:xfrm>
            <a:off x="8714243" y="117256"/>
            <a:ext cx="35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Выявление и поддержка</a:t>
            </a:r>
          </a:p>
          <a:p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талантливой молодежи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BF8FF6-B282-1522-8067-83EB612025FF}"/>
              </a:ext>
            </a:extLst>
          </p:cNvPr>
          <p:cNvSpPr txBox="1"/>
          <p:nvPr/>
        </p:nvSpPr>
        <p:spPr>
          <a:xfrm>
            <a:off x="-380319" y="1181208"/>
            <a:ext cx="425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Федеральная </a:t>
            </a:r>
          </a:p>
          <a:p>
            <a:pPr algn="ctr"/>
            <a:r>
              <a:rPr lang="ru-RU" sz="1600" b="1" dirty="0">
                <a:latin typeface="Gilroy" panose="00000300000000000000" pitchFamily="2" charset="-52"/>
              </a:rPr>
              <a:t>программа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ПАТРИОТ 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И ГРАЖДАНИН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B626D5-8BA7-B875-6FB8-0036AE79D977}"/>
              </a:ext>
            </a:extLst>
          </p:cNvPr>
          <p:cNvSpPr txBox="1"/>
          <p:nvPr/>
        </p:nvSpPr>
        <p:spPr>
          <a:xfrm>
            <a:off x="4526984" y="2480975"/>
            <a:ext cx="325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Федеральная </a:t>
            </a:r>
          </a:p>
          <a:p>
            <a:pPr algn="ctr"/>
            <a:r>
              <a:rPr lang="ru-RU" sz="1600" b="1" dirty="0">
                <a:latin typeface="Gilroy" panose="00000300000000000000" pitchFamily="2" charset="-52"/>
              </a:rPr>
              <a:t>программа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ПРОСТРАНСТВО РАЗВИТИЯ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1CC05-A86B-17F0-54F9-7371F56F9FEA}"/>
              </a:ext>
            </a:extLst>
          </p:cNvPr>
          <p:cNvSpPr txBox="1"/>
          <p:nvPr/>
        </p:nvSpPr>
        <p:spPr>
          <a:xfrm>
            <a:off x="2574245" y="3646722"/>
            <a:ext cx="325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Федеральная </a:t>
            </a:r>
          </a:p>
          <a:p>
            <a:pPr algn="ctr"/>
            <a:r>
              <a:rPr lang="ru-RU" sz="1600" b="1" dirty="0">
                <a:latin typeface="Gilroy" panose="00000300000000000000" pitchFamily="2" charset="-52"/>
              </a:rPr>
              <a:t>программа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УЧЕНИЧЕСКОЕ И СТУДЕНЧЕСКОЕ САМОУПРАВЛЕНИЕ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F7DEBF-EDE7-9CEA-D55F-8259A581CCAD}"/>
              </a:ext>
            </a:extLst>
          </p:cNvPr>
          <p:cNvSpPr txBox="1"/>
          <p:nvPr/>
        </p:nvSpPr>
        <p:spPr>
          <a:xfrm>
            <a:off x="6267337" y="3892943"/>
            <a:ext cx="3251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Федеральный проект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КОРПУС ОБЩЕСТВЕННЫХ НАБЛЮДАТЕЛЕЙ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D255A1-A796-8F80-BD2D-107D7870748A}"/>
              </a:ext>
            </a:extLst>
          </p:cNvPr>
          <p:cNvSpPr txBox="1"/>
          <p:nvPr/>
        </p:nvSpPr>
        <p:spPr>
          <a:xfrm>
            <a:off x="8936153" y="1176410"/>
            <a:ext cx="3251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Федеральная </a:t>
            </a:r>
          </a:p>
          <a:p>
            <a:pPr algn="ctr"/>
            <a:r>
              <a:rPr lang="ru-RU" sz="1600" b="1" dirty="0">
                <a:latin typeface="Gilroy" panose="00000300000000000000" pitchFamily="2" charset="-52"/>
              </a:rPr>
              <a:t>программа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РОССИЙСКАЯ СТУДЕНЧЕСКАЯ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ВЕСНА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E7C0DF-E29A-C7FD-705C-8634804884D2}"/>
              </a:ext>
            </a:extLst>
          </p:cNvPr>
          <p:cNvSpPr txBox="1"/>
          <p:nvPr/>
        </p:nvSpPr>
        <p:spPr>
          <a:xfrm>
            <a:off x="9301389" y="3142200"/>
            <a:ext cx="325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ilroy" panose="00000300000000000000" pitchFamily="2" charset="-52"/>
              </a:rPr>
              <a:t>Федеральная </a:t>
            </a:r>
          </a:p>
          <a:p>
            <a:pPr algn="ctr"/>
            <a:r>
              <a:rPr lang="ru-RU" sz="1600" b="1" dirty="0">
                <a:latin typeface="Gilroy" panose="00000300000000000000" pitchFamily="2" charset="-52"/>
              </a:rPr>
              <a:t>программа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СТУДЕНТ</a:t>
            </a:r>
          </a:p>
          <a:p>
            <a:pPr algn="ctr"/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ГОДА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F1F3CC99-3C87-0C5F-3F53-08FB2BECEAB8}"/>
              </a:ext>
            </a:extLst>
          </p:cNvPr>
          <p:cNvSpPr/>
          <p:nvPr/>
        </p:nvSpPr>
        <p:spPr>
          <a:xfrm>
            <a:off x="-1206500" y="-924011"/>
            <a:ext cx="14605000" cy="6390144"/>
          </a:xfrm>
          <a:prstGeom prst="roundRect">
            <a:avLst>
              <a:gd name="adj" fmla="val 41709"/>
            </a:avLst>
          </a:prstGeom>
          <a:noFill/>
          <a:ln w="28575">
            <a:solidFill>
              <a:srgbClr val="EC9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719CD9E-FAEE-B57C-A14C-53A1F0835A31}"/>
              </a:ext>
            </a:extLst>
          </p:cNvPr>
          <p:cNvCxnSpPr>
            <a:cxnSpLocks/>
          </p:cNvCxnSpPr>
          <p:nvPr/>
        </p:nvCxnSpPr>
        <p:spPr>
          <a:xfrm flipV="1">
            <a:off x="1526949" y="1476087"/>
            <a:ext cx="2772116" cy="3990046"/>
          </a:xfrm>
          <a:prstGeom prst="line">
            <a:avLst/>
          </a:prstGeom>
          <a:ln w="28575">
            <a:solidFill>
              <a:srgbClr val="EC9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41D3FD0-17CF-04DF-40EA-F0434DA89FBF}"/>
              </a:ext>
            </a:extLst>
          </p:cNvPr>
          <p:cNvSpPr txBox="1"/>
          <p:nvPr/>
        </p:nvSpPr>
        <p:spPr>
          <a:xfrm>
            <a:off x="326735" y="5758926"/>
            <a:ext cx="426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Другие </a:t>
            </a:r>
          </a:p>
          <a:p>
            <a:r>
              <a:rPr lang="ru-RU" sz="2000" b="1" dirty="0">
                <a:solidFill>
                  <a:srgbClr val="EC9140"/>
                </a:solidFill>
                <a:latin typeface="Gilroy" panose="00000300000000000000" pitchFamily="2" charset="-52"/>
              </a:rPr>
              <a:t>проекты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75DEC7-700C-2E79-8EE7-22CA1EE0A7D1}"/>
              </a:ext>
            </a:extLst>
          </p:cNvPr>
          <p:cNvSpPr txBox="1"/>
          <p:nvPr/>
        </p:nvSpPr>
        <p:spPr>
          <a:xfrm>
            <a:off x="2016920" y="5713573"/>
            <a:ext cx="251006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effectLst/>
                <a:latin typeface="Gilroy" panose="00000300000000000000" pitchFamily="2" charset="-52"/>
              </a:rPr>
              <a:t>Проект </a:t>
            </a:r>
            <a:br>
              <a:rPr lang="ru-RU" sz="1600" b="0" i="0" dirty="0">
                <a:solidFill>
                  <a:srgbClr val="353535"/>
                </a:solidFill>
                <a:effectLst/>
                <a:latin typeface="GothamPro" panose="02000503040000020004" pitchFamily="2" charset="0"/>
              </a:rPr>
            </a:br>
            <a:r>
              <a:rPr lang="ru-RU" sz="1600" b="1" i="0" dirty="0">
                <a:solidFill>
                  <a:srgbClr val="0044CB"/>
                </a:solidFill>
                <a:effectLst/>
                <a:latin typeface="Gilroy" panose="00000300000000000000" pitchFamily="2" charset="-52"/>
              </a:rPr>
              <a:t>ВСЕРОССИЙСКАЯ ЮНИОР-ЛИГА КВН </a:t>
            </a:r>
            <a:endParaRPr lang="ru-RU" sz="1600" b="1" dirty="0">
              <a:solidFill>
                <a:srgbClr val="0044CB"/>
              </a:solidFill>
              <a:latin typeface="Gilroy" panose="00000300000000000000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21E85B-44D3-60BD-F28B-3AB44F8FE4A2}"/>
              </a:ext>
            </a:extLst>
          </p:cNvPr>
          <p:cNvSpPr txBox="1"/>
          <p:nvPr/>
        </p:nvSpPr>
        <p:spPr>
          <a:xfrm>
            <a:off x="4465111" y="5713573"/>
            <a:ext cx="235065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effectLst/>
                <a:latin typeface="Gilroy" panose="00000300000000000000" pitchFamily="2" charset="-52"/>
              </a:rPr>
              <a:t>Проект </a:t>
            </a:r>
            <a:br>
              <a:rPr lang="ru-RU" sz="1600" b="0" i="0" dirty="0">
                <a:solidFill>
                  <a:srgbClr val="353535"/>
                </a:solidFill>
                <a:effectLst/>
                <a:latin typeface="GothamPro" panose="02000503040000020004" pitchFamily="2" charset="0"/>
              </a:rPr>
            </a:br>
            <a:r>
              <a:rPr lang="ru-RU" sz="1600" b="1" i="0" dirty="0">
                <a:solidFill>
                  <a:srgbClr val="0044CB"/>
                </a:solidFill>
                <a:effectLst/>
                <a:latin typeface="Gilroy" panose="00000300000000000000" pitchFamily="2" charset="-52"/>
              </a:rPr>
              <a:t>МЫ ВМЕСТЕ: РАЗНЫЕ, СМЕЛЫЕ, МОЛОДЫЕ </a:t>
            </a:r>
            <a:endParaRPr lang="ru-RU" sz="1600" b="1" dirty="0">
              <a:solidFill>
                <a:srgbClr val="0044CB"/>
              </a:solidFill>
              <a:latin typeface="Gilroy" panose="00000300000000000000" pitchFamily="2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ED796-F8D5-3411-5D48-35616722D4AF}"/>
              </a:ext>
            </a:extLst>
          </p:cNvPr>
          <p:cNvSpPr txBox="1"/>
          <p:nvPr/>
        </p:nvSpPr>
        <p:spPr>
          <a:xfrm>
            <a:off x="7073740" y="5836683"/>
            <a:ext cx="31013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effectLst/>
                <a:latin typeface="Gilroy" panose="00000300000000000000" pitchFamily="2" charset="-52"/>
              </a:rPr>
              <a:t>Проект </a:t>
            </a:r>
            <a:br>
              <a:rPr lang="ru-RU" sz="1600" b="0" i="0" dirty="0">
                <a:solidFill>
                  <a:srgbClr val="353535"/>
                </a:solidFill>
                <a:effectLst/>
                <a:latin typeface="GothamPro" panose="02000503040000020004" pitchFamily="2" charset="0"/>
              </a:rPr>
            </a:br>
            <a:r>
              <a:rPr lang="ru-RU" sz="1600" b="1" i="0" dirty="0">
                <a:solidFill>
                  <a:srgbClr val="0044CB"/>
                </a:solidFill>
                <a:effectLst/>
                <a:latin typeface="Gilroy" panose="00000300000000000000" pitchFamily="2" charset="-52"/>
              </a:rPr>
              <a:t>МКП РСМ</a:t>
            </a:r>
            <a:endParaRPr lang="ru-RU" sz="1600" b="1" dirty="0">
              <a:solidFill>
                <a:srgbClr val="0044CB"/>
              </a:solidFill>
              <a:latin typeface="Gilroy" panose="00000300000000000000" pitchFamily="2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491CA7-8E7B-8516-5CB9-B5886943EE57}"/>
              </a:ext>
            </a:extLst>
          </p:cNvPr>
          <p:cNvSpPr txBox="1"/>
          <p:nvPr/>
        </p:nvSpPr>
        <p:spPr>
          <a:xfrm>
            <a:off x="8505949" y="5713573"/>
            <a:ext cx="310134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effectLst/>
                <a:latin typeface="Gilroy" panose="00000300000000000000" pitchFamily="2" charset="-52"/>
              </a:rPr>
              <a:t>Проекты </a:t>
            </a:r>
            <a:br>
              <a:rPr lang="ru-RU" sz="1600" b="0" i="0" dirty="0">
                <a:solidFill>
                  <a:srgbClr val="353535"/>
                </a:solidFill>
                <a:effectLst/>
                <a:latin typeface="GothamPro" panose="02000503040000020004" pitchFamily="2" charset="0"/>
              </a:rPr>
            </a:br>
            <a:r>
              <a:rPr lang="ru-RU" sz="1600" b="1" i="0" dirty="0">
                <a:solidFill>
                  <a:srgbClr val="0044CB"/>
                </a:solidFill>
                <a:effectLst/>
                <a:latin typeface="Gilroy" panose="00000300000000000000" pitchFamily="2" charset="-52"/>
              </a:rPr>
              <a:t>МЕЖДУНАРОДНОГО СОТРУДНИЧЕСТВА</a:t>
            </a:r>
            <a:endParaRPr lang="ru-RU" sz="1600" b="1" dirty="0">
              <a:solidFill>
                <a:srgbClr val="0044CB"/>
              </a:solidFill>
              <a:latin typeface="Gilroy" panose="00000300000000000000" pitchFamily="2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206B91B-7B65-B1A3-D536-21924449C2FF}"/>
              </a:ext>
            </a:extLst>
          </p:cNvPr>
          <p:cNvSpPr txBox="1"/>
          <p:nvPr/>
        </p:nvSpPr>
        <p:spPr>
          <a:xfrm>
            <a:off x="10879524" y="5836683"/>
            <a:ext cx="9857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effectLst/>
                <a:latin typeface="Gilroy" panose="00000300000000000000" pitchFamily="2" charset="-52"/>
              </a:rPr>
              <a:t>Проект </a:t>
            </a:r>
            <a:br>
              <a:rPr lang="ru-RU" sz="1600" b="0" i="0" dirty="0">
                <a:solidFill>
                  <a:srgbClr val="353535"/>
                </a:solidFill>
                <a:effectLst/>
                <a:latin typeface="GothamPro" panose="02000503040000020004" pitchFamily="2" charset="0"/>
              </a:rPr>
            </a:br>
            <a:r>
              <a:rPr lang="ru-RU" sz="1600" b="1" i="0" dirty="0">
                <a:solidFill>
                  <a:srgbClr val="0044CB"/>
                </a:solidFill>
                <a:effectLst/>
                <a:latin typeface="Gilroy" panose="00000300000000000000" pitchFamily="2" charset="-52"/>
              </a:rPr>
              <a:t>АТ РСМ</a:t>
            </a:r>
            <a:endParaRPr lang="ru-RU" sz="1600" b="1" dirty="0">
              <a:solidFill>
                <a:srgbClr val="0044CB"/>
              </a:solidFill>
              <a:latin typeface="Gilroy" panose="000003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14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48" grpId="0"/>
      <p:bldP spid="50" grpId="0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20F903-8FE2-2852-1961-D30A2BB28C64}"/>
              </a:ext>
            </a:extLst>
          </p:cNvPr>
          <p:cNvSpPr txBox="1"/>
          <p:nvPr/>
        </p:nvSpPr>
        <p:spPr>
          <a:xfrm>
            <a:off x="1315832" y="5376701"/>
            <a:ext cx="956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Центральная программа </a:t>
            </a:r>
          </a:p>
          <a:p>
            <a:pPr algn="ctr"/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КОМАНДА РСМ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81B17B-D958-72A6-93F5-3ABF1A4EB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 b="30763"/>
          <a:stretch/>
        </p:blipFill>
        <p:spPr bwMode="auto">
          <a:xfrm>
            <a:off x="0" y="-1"/>
            <a:ext cx="12192000" cy="5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16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49B5D-4E9C-DC88-FE3D-CC93A2592C9F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КОМАНДА РСМ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FEE82-41A3-8223-3ABD-D047B40FC3AF}"/>
              </a:ext>
            </a:extLst>
          </p:cNvPr>
          <p:cNvSpPr txBox="1"/>
          <p:nvPr/>
        </p:nvSpPr>
        <p:spPr>
          <a:xfrm>
            <a:off x="6324600" y="763573"/>
            <a:ext cx="529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Это система мероприятий, направленных на развитие индивидуального члена РСМ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A6FC32B-77BB-B84B-7FC9-B23D9A04B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18724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6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C49B5D-4E9C-DC88-FE3D-CC93A2592C9F}"/>
              </a:ext>
            </a:extLst>
          </p:cNvPr>
          <p:cNvSpPr txBox="1"/>
          <p:nvPr/>
        </p:nvSpPr>
        <p:spPr>
          <a:xfrm>
            <a:off x="6324600" y="25652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4CB"/>
                </a:solidFill>
                <a:latin typeface="Gilroy ExtraBold" panose="00000900000000000000" pitchFamily="50" charset="-52"/>
              </a:rPr>
              <a:t>КОМАНДА РСМ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FEE82-41A3-8223-3ABD-D047B40FC3AF}"/>
              </a:ext>
            </a:extLst>
          </p:cNvPr>
          <p:cNvSpPr txBox="1"/>
          <p:nvPr/>
        </p:nvSpPr>
        <p:spPr>
          <a:xfrm>
            <a:off x="6324600" y="763573"/>
            <a:ext cx="529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Это система мероприятий, направленных на развитие индивидуального члена РСМ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0E4F4-4735-C744-D3FA-57DDA6186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75113"/>
            <a:ext cx="630426" cy="761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5AD29-A5CF-1E52-654B-493B8FD1AE00}"/>
              </a:ext>
            </a:extLst>
          </p:cNvPr>
          <p:cNvSpPr txBox="1"/>
          <p:nvPr/>
        </p:nvSpPr>
        <p:spPr>
          <a:xfrm>
            <a:off x="7073900" y="2048393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Целевая аудитория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3EDF4-B2BE-2D79-4352-F9241ED8B8EC}"/>
              </a:ext>
            </a:extLst>
          </p:cNvPr>
          <p:cNvSpPr txBox="1"/>
          <p:nvPr/>
        </p:nvSpPr>
        <p:spPr>
          <a:xfrm>
            <a:off x="7073900" y="2416169"/>
            <a:ext cx="4813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Члены РСМ в возрасте 14-30 представители региональных, местных организаций и первичных групп членов РСМ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5222E4-930E-E8F0-C233-006D22A2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32329"/>
            <a:ext cx="630426" cy="76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90F28-FEC4-0CB6-2A42-4263AB31AA26}"/>
              </a:ext>
            </a:extLst>
          </p:cNvPr>
          <p:cNvSpPr txBox="1"/>
          <p:nvPr/>
        </p:nvSpPr>
        <p:spPr>
          <a:xfrm>
            <a:off x="7073900" y="3956409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4CB"/>
                </a:solidFill>
                <a:latin typeface="Gilroy" panose="00000300000000000000" pitchFamily="2" charset="-52"/>
              </a:rPr>
              <a:t>Главные события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3207F-A4BB-8809-1CD2-CC005A16BB76}"/>
              </a:ext>
            </a:extLst>
          </p:cNvPr>
          <p:cNvSpPr txBox="1"/>
          <p:nvPr/>
        </p:nvSpPr>
        <p:spPr>
          <a:xfrm>
            <a:off x="7073900" y="4376541"/>
            <a:ext cx="481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Конкурс «Команда РСМ»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Кадровые школы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Слет местных организаций РСМ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Управленческий интенсив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44CB"/>
                </a:solidFill>
                <a:latin typeface="Gilroy Light" panose="00000400000000000000" pitchFamily="50" charset="-52"/>
              </a:rPr>
              <a:t>Образовательные курсы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44CB"/>
              </a:solidFill>
              <a:latin typeface="Gilroy Light" panose="00000400000000000000" pitchFamily="50" charset="-52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33BEE00-398B-EB71-3FA5-62882EA86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1" r="5777"/>
          <a:stretch/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95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32E09A-3450-C805-4935-1AF36F08A665}"/>
              </a:ext>
            </a:extLst>
          </p:cNvPr>
          <p:cNvSpPr txBox="1"/>
          <p:nvPr/>
        </p:nvSpPr>
        <p:spPr>
          <a:xfrm>
            <a:off x="6388396" y="2490281"/>
            <a:ext cx="5562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4CB"/>
                </a:solidFill>
                <a:latin typeface="Gilroy" panose="00000300000000000000" pitchFamily="2" charset="-52"/>
              </a:rPr>
              <a:t>Федеральная программа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ПРОСТРАНСТВО </a:t>
            </a:r>
          </a:p>
          <a:p>
            <a:r>
              <a:rPr lang="ru-RU" sz="4400" dirty="0">
                <a:solidFill>
                  <a:srgbClr val="EC9140"/>
                </a:solidFill>
                <a:effectLst>
                  <a:outerShdw dist="63500" dir="2700000" algn="tl" rotWithShape="0">
                    <a:srgbClr val="FAC237"/>
                  </a:outerShdw>
                </a:effectLst>
                <a:latin typeface="Gilroy ExtraBold" panose="00000900000000000000" pitchFamily="50" charset="-52"/>
              </a:rPr>
              <a:t>РАЗВИТИЯ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A8C4BD-4576-E95B-BC2C-E5D7BB405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r="23023" b="12778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3008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719</Words>
  <Application>Microsoft Macintosh PowerPoint</Application>
  <PresentationFormat>Широкоэкранный</PresentationFormat>
  <Paragraphs>148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Gilroy</vt:lpstr>
      <vt:lpstr>Gilroy ExtraBold</vt:lpstr>
      <vt:lpstr>Gilroy Light</vt:lpstr>
      <vt:lpstr>GothamPro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Эльвин Гурбанов</dc:creator>
  <cp:lastModifiedBy>Microsoft Office User</cp:lastModifiedBy>
  <cp:revision>38</cp:revision>
  <dcterms:created xsi:type="dcterms:W3CDTF">2022-06-13T16:16:39Z</dcterms:created>
  <dcterms:modified xsi:type="dcterms:W3CDTF">2022-06-27T13:16:12Z</dcterms:modified>
</cp:coreProperties>
</file>