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91" r:id="rId2"/>
    <p:sldId id="283" r:id="rId3"/>
    <p:sldId id="258" r:id="rId4"/>
    <p:sldId id="286" r:id="rId5"/>
    <p:sldId id="267" r:id="rId6"/>
    <p:sldId id="265" r:id="rId7"/>
    <p:sldId id="261" r:id="rId8"/>
    <p:sldId id="285" r:id="rId9"/>
    <p:sldId id="264" r:id="rId10"/>
    <p:sldId id="281" r:id="rId11"/>
    <p:sldId id="263" r:id="rId12"/>
    <p:sldId id="292" r:id="rId13"/>
    <p:sldId id="293" r:id="rId14"/>
    <p:sldId id="259" r:id="rId15"/>
    <p:sldId id="262" r:id="rId16"/>
    <p:sldId id="279" r:id="rId17"/>
    <p:sldId id="288" r:id="rId18"/>
    <p:sldId id="290" r:id="rId19"/>
    <p:sldId id="287" r:id="rId20"/>
    <p:sldId id="269" r:id="rId21"/>
    <p:sldId id="29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 SemiBold" panose="020B0604020202020204" charset="-52"/>
      <p:bold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Montserrat" panose="020B0604020202020204" charset="-52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1" userDrawn="1">
          <p15:clr>
            <a:srgbClr val="A4A3A4"/>
          </p15:clr>
        </p15:guide>
        <p15:guide id="2" pos="7038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pos="4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8EE"/>
    <a:srgbClr val="93278F"/>
    <a:srgbClr val="222B52"/>
    <a:srgbClr val="E6E6E6"/>
    <a:srgbClr val="100541"/>
    <a:srgbClr val="27241F"/>
    <a:srgbClr val="4681F0"/>
    <a:srgbClr val="407DEF"/>
    <a:srgbClr val="5AC6E8"/>
    <a:srgbClr val="71C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680" y="780"/>
      </p:cViewPr>
      <p:guideLst>
        <p:guide orient="horz" pos="1091"/>
        <p:guide pos="7038"/>
        <p:guide pos="710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E9E4-4CD1-4E24-B9DD-CACD417E70E9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1906-9348-4C1E-B08A-6C7DBEDAD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8C97-8F9F-CB55-74A1-F2A0BB34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B0264-86B8-15FA-AEFA-40C47E2D8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93D82-B6E0-F547-179C-A49B6EE4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0CD7B-238A-2706-8557-91115704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861BB-DE97-9B47-90F9-EC1F43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FCB77-3554-658A-937C-7C614F9B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D0F6F3-798A-C22B-6933-F8423ACA9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839A0-A89E-3558-EFF2-11BF74E0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D9EC1-540A-5B75-F961-D6C72EE6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562A4-8E1E-530D-4A1A-9388D95F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7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9374FA-94FA-584C-F630-891923161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7C1546-A2C8-5F2D-23B6-93489D39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2B35C-0D2A-5D28-FC17-B61B959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7CFAA-54B7-CFB0-A48E-8438699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57F45-08A3-924F-2FA1-23B2B97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2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1DBB2-8433-56F8-833A-3947E7F4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4952B-C90A-D2FA-3EFA-22BA8146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B700A-51E2-6732-2292-2B3030BB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2AB4B-672A-6FAB-A1EA-1EADA557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1FBDD-7303-0E18-49B9-E1AFF93B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C8973-74AF-DBAB-5C0D-F71FBB3D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CBFAE-ACA2-C446-A631-D12E74D63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C40E6-AAB8-03BB-B840-20D2B3BD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AA936-8615-CA79-720F-07B32E2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FFFEF-A752-08A6-72FC-0CBDCD56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6A109-713A-B9E5-CFB1-1E540B4B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B4EB0-A3AE-1366-6DD2-FA79267C9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BEC16-F291-22F5-950C-ECCBD7F8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33832-F18B-F365-119A-2D568AA0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54ED5-4336-432F-FFE7-56C6267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0CF1D-1828-A5FF-7730-F372021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F1770-03E8-7CBB-1E72-B057185E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05EEE-BEA5-2E50-C258-6F9B4C50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5FDE1-95EA-F54F-1718-C81249D2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B73BF2-FB83-C8B7-8929-2C0C7C255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9FBB0-37CD-98CC-6C37-EC60F15C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B909E9-A0E4-5DAF-74B7-B74D27B9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1ACFDB-D816-8A09-46EB-380C90FD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E84E78-ACE2-4CD4-F34D-2171268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D2696-BB7B-30BB-3EA6-D99C9CC6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BDCD17-0408-5825-CD2B-C8808B9E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696679-6927-E32F-5EF6-CE196200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8A2B2A-2459-05B2-AE25-D216E437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5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974B8A-9D70-1A9F-9964-25148DB6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9F8593-EED4-0872-1FFD-92E1DC42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6B2B6E-DAE2-3335-7AEC-A387476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384D-B4E5-90A9-19E4-C82B53C9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E4171-A627-A3A9-B4B1-9FD62D3A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332FD-ADBE-7CE6-E675-71C1A47BD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C598-CD77-2FB6-9DAD-E94D1E5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852F6-4B78-6781-6171-69583513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DFC9B-1809-AFD6-6000-37B44C08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6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3E687-749F-AF16-DA7B-FD4F5CF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EA15F2-9249-8564-72F8-C883214C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DE05FE-403D-3575-5D9B-37136FAF1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37C46B-1296-B831-385D-23CE6042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B3515B-F8C6-9DED-BB3D-5A40A94A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E55A3-9218-F705-9B9B-8F92284D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C08F3-6025-C1EB-9086-6FCB3CF7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6637C-B94A-1A87-B2C2-DBB83B30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A888E-0B92-61BD-91A2-52C1C2F8C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7188-0867-4909-8817-DBF49B97241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8083A-DAAC-B5AA-3626-A2D985AC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A38A9-46BD-F29F-FAEC-47BF17D3E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78" y="1499891"/>
            <a:ext cx="2654073" cy="25852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0147782">
            <a:off x="7881056" y="994980"/>
            <a:ext cx="3688769" cy="35527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703709" y="4325188"/>
            <a:ext cx="1441817" cy="479132"/>
            <a:chOff x="618275" y="5784697"/>
            <a:chExt cx="1441817" cy="479132"/>
          </a:xfrm>
        </p:grpSpPr>
        <p:sp>
          <p:nvSpPr>
            <p:cNvPr id="83" name="Овал 82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06134" y="804334"/>
            <a:ext cx="5232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2168EE"/>
                </a:solidFill>
                <a:latin typeface="Montserrat" panose="020B0604020202020204" charset="-52"/>
              </a:rPr>
              <a:t>Система работы  классного руководителя с детьми группы </a:t>
            </a:r>
            <a:r>
              <a:rPr lang="ru-RU" sz="4000" b="1" dirty="0" smtClean="0">
                <a:solidFill>
                  <a:srgbClr val="2168EE"/>
                </a:solidFill>
                <a:latin typeface="Montserrat" panose="020B0604020202020204" charset="-52"/>
              </a:rPr>
              <a:t>риска</a:t>
            </a:r>
            <a:endParaRPr lang="ru-RU" sz="4000" b="1" dirty="0">
              <a:solidFill>
                <a:srgbClr val="2168EE"/>
              </a:solidFill>
              <a:latin typeface="Montserrat" panose="020B0604020202020204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49528" y="5473434"/>
            <a:ext cx="8886307" cy="11144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Montserrat" panose="020B0604020202020204" charset="-52"/>
              </a:rPr>
              <a:t>Демехина Алла Владимировна, </a:t>
            </a:r>
            <a:r>
              <a:rPr lang="ru-RU" sz="2000" dirty="0" smtClean="0">
                <a:latin typeface="Montserrat" panose="020B0604020202020204" charset="-52"/>
              </a:rPr>
              <a:t>з</a:t>
            </a:r>
            <a:r>
              <a:rPr lang="ru-RU" sz="2000" dirty="0" smtClean="0">
                <a:latin typeface="Montserrat" panose="020B0604020202020204" charset="-52"/>
              </a:rPr>
              <a:t>аместитель </a:t>
            </a:r>
            <a:r>
              <a:rPr lang="ru-RU" sz="2000" dirty="0" smtClean="0">
                <a:latin typeface="Montserrat" panose="020B0604020202020204" charset="-52"/>
              </a:rPr>
              <a:t>директора по воспитательной работе, </a:t>
            </a:r>
            <a:r>
              <a:rPr lang="ru-RU" sz="2000" dirty="0" smtClean="0">
                <a:latin typeface="Montserrat" panose="020B0604020202020204" charset="-52"/>
              </a:rPr>
              <a:t>учитель </a:t>
            </a:r>
            <a:r>
              <a:rPr lang="ru-RU" sz="2000" dirty="0" smtClean="0">
                <a:latin typeface="Montserrat" panose="020B0604020202020204" charset="-52"/>
              </a:rPr>
              <a:t>английского языка, классный </a:t>
            </a:r>
            <a:r>
              <a:rPr lang="ru-RU" sz="2000" dirty="0" smtClean="0">
                <a:latin typeface="Montserrat" panose="020B0604020202020204" charset="-52"/>
              </a:rPr>
              <a:t>руководитель МБОУ </a:t>
            </a:r>
            <a:r>
              <a:rPr lang="ru-RU" sz="2000" dirty="0" smtClean="0">
                <a:latin typeface="Montserrat" panose="020B0604020202020204" charset="-52"/>
              </a:rPr>
              <a:t>«СОШ № 21» г. Шахты </a:t>
            </a:r>
            <a:r>
              <a:rPr lang="ru-RU" sz="2000" dirty="0" smtClean="0">
                <a:latin typeface="Montserrat" panose="020B0604020202020204" charset="-52"/>
              </a:rPr>
              <a:t> Ростовской области</a:t>
            </a:r>
            <a:endParaRPr lang="ru-RU" sz="2000" dirty="0" smtClean="0">
              <a:latin typeface="Montserrat" panose="020B0604020202020204" charset="-52"/>
            </a:endParaRPr>
          </a:p>
        </p:txBody>
      </p:sp>
      <p:pic>
        <p:nvPicPr>
          <p:cNvPr id="1026" name="Picture 2" descr="C:\Users\User\Downloads\photo_5278601002938912025_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6" y="4480002"/>
            <a:ext cx="2107833" cy="2107833"/>
          </a:xfrm>
          <a:prstGeom prst="rect">
            <a:avLst/>
          </a:prstGeom>
          <a:noFill/>
          <a:ln w="38100">
            <a:solidFill>
              <a:srgbClr val="222B5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курс Воспитатетльные практики\photo_5278601002938912505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9" y="994044"/>
            <a:ext cx="2044774" cy="2924739"/>
          </a:xfrm>
          <a:prstGeom prst="rect">
            <a:avLst/>
          </a:prstGeom>
          <a:noFill/>
          <a:ln w="38100">
            <a:solidFill>
              <a:srgbClr val="E6E6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2B0C2B3-29DE-2E27-D82B-E07ED8EC80A7}"/>
              </a:ext>
            </a:extLst>
          </p:cNvPr>
          <p:cNvSpPr/>
          <p:nvPr/>
        </p:nvSpPr>
        <p:spPr>
          <a:xfrm>
            <a:off x="5524901" y="-57752"/>
            <a:ext cx="6708808" cy="6959066"/>
          </a:xfrm>
          <a:custGeom>
            <a:avLst/>
            <a:gdLst>
              <a:gd name="connsiteX0" fmla="*/ 0 w 6708808"/>
              <a:gd name="connsiteY0" fmla="*/ 0 h 6959066"/>
              <a:gd name="connsiteX1" fmla="*/ 924025 w 6708808"/>
              <a:gd name="connsiteY1" fmla="*/ 6959066 h 6959066"/>
              <a:gd name="connsiteX2" fmla="*/ 6708808 w 6708808"/>
              <a:gd name="connsiteY2" fmla="*/ 6949440 h 6959066"/>
              <a:gd name="connsiteX3" fmla="*/ 6708808 w 6708808"/>
              <a:gd name="connsiteY3" fmla="*/ 9626 h 6959066"/>
              <a:gd name="connsiteX4" fmla="*/ 0 w 6708808"/>
              <a:gd name="connsiteY4" fmla="*/ 0 h 695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808" h="6959066">
                <a:moveTo>
                  <a:pt x="0" y="0"/>
                </a:moveTo>
                <a:lnTo>
                  <a:pt x="924025" y="6959066"/>
                </a:lnTo>
                <a:lnTo>
                  <a:pt x="6708808" y="6949440"/>
                </a:lnTo>
                <a:lnTo>
                  <a:pt x="6708808" y="9626"/>
                </a:lnTo>
                <a:lnTo>
                  <a:pt x="0" y="0"/>
                </a:lnTo>
                <a:close/>
              </a:path>
            </a:pathLst>
          </a:cu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F70566C-8F20-3E55-5071-D5DD48FC84A3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4514639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D46CE5-97AE-95C8-E0DA-973C0E60F8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3600104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07B753-D759-AECB-985E-0F4AAD4AA7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2763525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536247-FB0E-1048-26D6-6C7A3C6BA6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00409" y="276352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59F09EC-018D-E43F-E4D8-28758E468B56}"/>
              </a:ext>
            </a:extLst>
          </p:cNvPr>
          <p:cNvSpPr txBox="1"/>
          <p:nvPr/>
        </p:nvSpPr>
        <p:spPr>
          <a:xfrm>
            <a:off x="519985" y="1086716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E3BF89-3BFF-6A67-533E-C8789DF4B4A3}"/>
              </a:ext>
            </a:extLst>
          </p:cNvPr>
          <p:cNvSpPr txBox="1"/>
          <p:nvPr/>
        </p:nvSpPr>
        <p:spPr>
          <a:xfrm>
            <a:off x="1926976" y="1221710"/>
            <a:ext cx="35979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Montserrat SemiBold" panose="00000700000000000000" pitchFamily="2" charset="-52"/>
              </a:rPr>
              <a:t>Особое внимание в классе детям группы риска</a:t>
            </a:r>
            <a:endParaRPr lang="ru-RU" sz="2400" dirty="0">
              <a:latin typeface="Montserrat SemiBold" panose="000007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CAB92A-6A9A-9B7E-5DD7-EB865BF6C4F8}"/>
              </a:ext>
            </a:extLst>
          </p:cNvPr>
          <p:cNvSpPr txBox="1"/>
          <p:nvPr/>
        </p:nvSpPr>
        <p:spPr>
          <a:xfrm>
            <a:off x="8074390" y="1221710"/>
            <a:ext cx="440641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Виды и формы работы 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   с классом</a:t>
            </a:r>
            <a:endParaRPr lang="ru-RU" sz="22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476AF10-2CEE-299F-9356-182D973818B5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63127" y="3452293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43592" y="4302274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4EDF374-8B6D-6FAE-D6C1-FA4098EC4305}"/>
              </a:ext>
            </a:extLst>
          </p:cNvPr>
          <p:cNvSpPr txBox="1"/>
          <p:nvPr/>
        </p:nvSpPr>
        <p:spPr>
          <a:xfrm>
            <a:off x="1172576" y="2555338"/>
            <a:ext cx="36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Montserrat" panose="00000500000000000000" pitchFamily="2" charset="-52"/>
              </a:rPr>
              <a:t>Эмоциональная поддержка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A7118C-259D-AEA3-47DF-D4A495571B86}"/>
              </a:ext>
            </a:extLst>
          </p:cNvPr>
          <p:cNvSpPr txBox="1"/>
          <p:nvPr/>
        </p:nvSpPr>
        <p:spPr>
          <a:xfrm>
            <a:off x="1172576" y="3386587"/>
            <a:ext cx="385132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Montserrat" panose="020B0604020202020204" charset="-52"/>
              </a:rPr>
              <a:t>Фокусирование внимания на позитивных, сильных сторонах подростка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CE7AC0F-FBF5-9C65-B780-BDE89CAED5C8}"/>
              </a:ext>
            </a:extLst>
          </p:cNvPr>
          <p:cNvSpPr txBox="1"/>
          <p:nvPr/>
        </p:nvSpPr>
        <p:spPr>
          <a:xfrm>
            <a:off x="1149360" y="4302274"/>
            <a:ext cx="40533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Montserrat" panose="020B0604020202020204" charset="-52"/>
              </a:rPr>
              <a:t>Поддерживание </a:t>
            </a:r>
            <a:r>
              <a:rPr lang="ru-RU" b="1" dirty="0">
                <a:latin typeface="Montserrat" panose="020B0604020202020204" charset="-52"/>
              </a:rPr>
              <a:t>постоянного контакта с </a:t>
            </a:r>
            <a:r>
              <a:rPr lang="ru-RU" b="1" dirty="0" smtClean="0">
                <a:latin typeface="Montserrat" panose="020B0604020202020204" charset="-52"/>
              </a:rPr>
              <a:t>учащимися</a:t>
            </a:r>
            <a:endParaRPr lang="ru-RU" b="1" dirty="0">
              <a:latin typeface="Montserrat" panose="00000500000000000000" pitchFamily="2" charset="-5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0912C6D-B413-F808-347C-124BB3C7CAEC}"/>
              </a:ext>
            </a:extLst>
          </p:cNvPr>
          <p:cNvSpPr txBox="1"/>
          <p:nvPr/>
        </p:nvSpPr>
        <p:spPr>
          <a:xfrm>
            <a:off x="7337217" y="2528962"/>
            <a:ext cx="462698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работа в малых проектных группах, работа со спорными утверждениями, групповые </a:t>
            </a: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дискуссии</a:t>
            </a: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3A61E32-72DA-BFAF-2C6F-3E5172C2E21B}"/>
              </a:ext>
            </a:extLst>
          </p:cNvPr>
          <p:cNvSpPr txBox="1"/>
          <p:nvPr/>
        </p:nvSpPr>
        <p:spPr>
          <a:xfrm>
            <a:off x="7337217" y="3270951"/>
            <a:ext cx="4210929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вовлечение 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во внеклассную деятельность, подготовка </a:t>
            </a:r>
            <a:endParaRPr lang="ru-RU" sz="14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 lvl="0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праздников 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мероприятий</a:t>
            </a:r>
          </a:p>
          <a:p>
            <a:pPr lvl="0">
              <a:lnSpc>
                <a:spcPct val="90000"/>
              </a:lnSpc>
            </a:pPr>
            <a:endParaRPr lang="ru-RU" sz="16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 lvl="0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проведение досуга с классным руководителем  </a:t>
            </a: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B2C5D99-A5AC-7B37-6C54-2A44470BBD49}"/>
              </a:ext>
            </a:extLst>
          </p:cNvPr>
          <p:cNvSpPr txBox="1"/>
          <p:nvPr/>
        </p:nvSpPr>
        <p:spPr>
          <a:xfrm>
            <a:off x="7363044" y="4387586"/>
            <a:ext cx="3359937" cy="217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16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привлечение 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подростков к </a:t>
            </a:r>
            <a:endParaRPr lang="ru-RU" sz="14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проведению 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классных часов, </a:t>
            </a: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уроков</a:t>
            </a:r>
          </a:p>
          <a:p>
            <a:pPr>
              <a:lnSpc>
                <a:spcPct val="90000"/>
              </a:lnSpc>
            </a:pPr>
            <a:endParaRPr lang="ru-RU" sz="1050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просмотр кино с обсуждением</a:t>
            </a:r>
          </a:p>
          <a:p>
            <a:pPr>
              <a:lnSpc>
                <a:spcPct val="90000"/>
              </a:lnSpc>
            </a:pPr>
            <a:endParaRPr lang="ru-RU" sz="10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  <a:ea typeface="Calibri"/>
              </a:rPr>
              <a:t>организация внеурочной деятельности детей из младших классов</a:t>
            </a: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70227" y="1142046"/>
            <a:ext cx="824802" cy="82480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751728" y="1244101"/>
            <a:ext cx="12587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2168EE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7117938" y="1142046"/>
            <a:ext cx="824802" cy="82480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6899439" y="1244101"/>
            <a:ext cx="12587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2</a:t>
            </a:r>
            <a:endParaRPr lang="ru-RU" sz="4400" dirty="0">
              <a:solidFill>
                <a:srgbClr val="2168EE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5023897" y="6271336"/>
            <a:ext cx="1441817" cy="479132"/>
            <a:chOff x="618275" y="5784697"/>
            <a:chExt cx="1441817" cy="479132"/>
          </a:xfrm>
        </p:grpSpPr>
        <p:sp>
          <p:nvSpPr>
            <p:cNvPr id="145" name="Овал 144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3" name="Овал 152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89527">
            <a:off x="11165001" y="2972933"/>
            <a:ext cx="5197776" cy="5197776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35444" y="568278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5162" y="497147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35576" y="6006757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Овал 20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482630">
            <a:off x="1183052" y="2797967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11111</a:t>
            </a:r>
            <a:endParaRPr lang="ru-RU" dirty="0"/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5098106" y="2760016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8652124" y="2686631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601366" y="227391"/>
            <a:ext cx="918946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3600" dirty="0" smtClean="0">
              <a:latin typeface="Montserrat SemiBold" panose="000007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Обязательные формы работы с обучающимися группы риска</a:t>
            </a:r>
            <a:endParaRPr lang="ru-RU" sz="4000" b="1" dirty="0">
              <a:solidFill>
                <a:srgbClr val="2168EE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73C58CF8-3CD7-0389-FFC2-37916E84ECB2}"/>
              </a:ext>
            </a:extLst>
          </p:cNvPr>
          <p:cNvSpPr txBox="1"/>
          <p:nvPr/>
        </p:nvSpPr>
        <p:spPr>
          <a:xfrm>
            <a:off x="514350" y="4435921"/>
            <a:ext cx="37052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Montserrat" panose="00000500000000000000" pitchFamily="2" charset="-52"/>
              </a:rPr>
              <a:t>Организация досуга (кружки, секции, внеурочная  деятельность, привлечение в проведение мероприятий)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4FD842B7-128B-3B3F-A936-5C26AA3EEB76}"/>
              </a:ext>
            </a:extLst>
          </p:cNvPr>
          <p:cNvSpPr txBox="1"/>
          <p:nvPr/>
        </p:nvSpPr>
        <p:spPr>
          <a:xfrm>
            <a:off x="8124005" y="4518016"/>
            <a:ext cx="31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Содействие в трудоустройстве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5855936" y="532722"/>
            <a:ext cx="480130" cy="12192002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19012421">
            <a:off x="10160289" y="-1619285"/>
            <a:ext cx="4256244" cy="42562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" name="Группа 205"/>
          <p:cNvGrpSpPr/>
          <p:nvPr/>
        </p:nvGrpSpPr>
        <p:grpSpPr>
          <a:xfrm>
            <a:off x="10996983" y="512956"/>
            <a:ext cx="1109292" cy="353819"/>
            <a:chOff x="618275" y="5784697"/>
            <a:chExt cx="1441817" cy="479132"/>
          </a:xfrm>
        </p:grpSpPr>
        <p:sp>
          <p:nvSpPr>
            <p:cNvPr id="207" name="Овал 206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44805" y="597607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94596" y="4017405"/>
            <a:ext cx="22426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 smtClean="0"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Montserrat" panose="00000500000000000000" pitchFamily="2" charset="-52"/>
              </a:rPr>
              <a:t>Включение </a:t>
            </a:r>
            <a:r>
              <a:rPr lang="ru-RU" dirty="0">
                <a:latin typeface="Montserrat" panose="00000500000000000000" pitchFamily="2" charset="-52"/>
              </a:rPr>
              <a:t>в волонтерскую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8558" y="3094075"/>
            <a:ext cx="76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 Black" panose="020B0A04020102020204" pitchFamily="34" charset="0"/>
              </a:rPr>
              <a:t>1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7528" y="2986769"/>
            <a:ext cx="49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 Black" panose="020B0A04020102020204" pitchFamily="34" charset="0"/>
              </a:rPr>
              <a:t>2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2519" y="2958743"/>
            <a:ext cx="117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 Black" panose="020B0A04020102020204" pitchFamily="34" charset="0"/>
              </a:rPr>
              <a:t> 3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925845" y="538798"/>
            <a:ext cx="917190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Почта доброты</a:t>
            </a:r>
            <a:endParaRPr lang="ru-RU" sz="4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0244839-89FC-AA33-6576-7D0F7D79601E}"/>
              </a:ext>
            </a:extLst>
          </p:cNvPr>
          <p:cNvSpPr/>
          <p:nvPr/>
        </p:nvSpPr>
        <p:spPr>
          <a:xfrm>
            <a:off x="-63305" y="2844799"/>
            <a:ext cx="12293077" cy="4048225"/>
          </a:xfrm>
          <a:custGeom>
            <a:avLst/>
            <a:gdLst>
              <a:gd name="connsiteX0" fmla="*/ 38100 w 12331700"/>
              <a:gd name="connsiteY0" fmla="*/ 38100 h 3886200"/>
              <a:gd name="connsiteX1" fmla="*/ 38100 w 12331700"/>
              <a:gd name="connsiteY1" fmla="*/ 3873500 h 3886200"/>
              <a:gd name="connsiteX2" fmla="*/ 12331700 w 12331700"/>
              <a:gd name="connsiteY2" fmla="*/ 3886200 h 3886200"/>
              <a:gd name="connsiteX3" fmla="*/ 12268200 w 12331700"/>
              <a:gd name="connsiteY3" fmla="*/ 2159000 h 3886200"/>
              <a:gd name="connsiteX4" fmla="*/ 0 w 12331700"/>
              <a:gd name="connsiteY4" fmla="*/ 0 h 3886200"/>
              <a:gd name="connsiteX5" fmla="*/ 38100 w 12331700"/>
              <a:gd name="connsiteY5" fmla="*/ 88900 h 3886200"/>
              <a:gd name="connsiteX6" fmla="*/ 38100 w 12331700"/>
              <a:gd name="connsiteY6" fmla="*/ 38100 h 3886200"/>
              <a:gd name="connsiteX0" fmla="*/ 0 w 12293600"/>
              <a:gd name="connsiteY0" fmla="*/ 61383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0 w 12293600"/>
              <a:gd name="connsiteY6" fmla="*/ 61383 h 3909483"/>
              <a:gd name="connsiteX0" fmla="*/ 14741 w 12293600"/>
              <a:gd name="connsiteY0" fmla="*/ 59266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14741 w 12293600"/>
              <a:gd name="connsiteY6" fmla="*/ 59266 h 3909483"/>
              <a:gd name="connsiteX0" fmla="*/ 18952 w 12293600"/>
              <a:gd name="connsiteY0" fmla="*/ 59266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18952 w 12293600"/>
              <a:gd name="connsiteY6" fmla="*/ 59266 h 3909483"/>
              <a:gd name="connsiteX0" fmla="*/ 18952 w 12293600"/>
              <a:gd name="connsiteY0" fmla="*/ 1883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0 w 12293600"/>
              <a:gd name="connsiteY5" fmla="*/ 241300 h 4038600"/>
              <a:gd name="connsiteX6" fmla="*/ 18952 w 12293600"/>
              <a:gd name="connsiteY6" fmla="*/ 1883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0 w 12293600"/>
              <a:gd name="connsiteY5" fmla="*/ 241300 h 4038600"/>
              <a:gd name="connsiteX6" fmla="*/ 42116 w 12293600"/>
              <a:gd name="connsiteY6" fmla="*/ 1756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50540 w 12293600"/>
              <a:gd name="connsiteY5" fmla="*/ 6350 h 4038600"/>
              <a:gd name="connsiteX6" fmla="*/ 42116 w 12293600"/>
              <a:gd name="connsiteY6" fmla="*/ 1756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44222 w 12293600"/>
              <a:gd name="connsiteY5" fmla="*/ 2117 h 4038600"/>
              <a:gd name="connsiteX6" fmla="*/ 42116 w 12293600"/>
              <a:gd name="connsiteY6" fmla="*/ 175683 h 4038600"/>
              <a:gd name="connsiteX0" fmla="*/ 42116 w 12230100"/>
              <a:gd name="connsiteY0" fmla="*/ 175683 h 4048225"/>
              <a:gd name="connsiteX1" fmla="*/ 0 w 12230100"/>
              <a:gd name="connsiteY1" fmla="*/ 4025900 h 4048225"/>
              <a:gd name="connsiteX2" fmla="*/ 12226568 w 12230100"/>
              <a:gd name="connsiteY2" fmla="*/ 4048225 h 4048225"/>
              <a:gd name="connsiteX3" fmla="*/ 12230100 w 12230100"/>
              <a:gd name="connsiteY3" fmla="*/ 2311400 h 4048225"/>
              <a:gd name="connsiteX4" fmla="*/ 50345 w 12230100"/>
              <a:gd name="connsiteY4" fmla="*/ 0 h 4048225"/>
              <a:gd name="connsiteX5" fmla="*/ 44222 w 12230100"/>
              <a:gd name="connsiteY5" fmla="*/ 2117 h 4048225"/>
              <a:gd name="connsiteX6" fmla="*/ 42116 w 12230100"/>
              <a:gd name="connsiteY6" fmla="*/ 175683 h 40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4048225">
                <a:moveTo>
                  <a:pt x="42116" y="175683"/>
                </a:moveTo>
                <a:cubicBezTo>
                  <a:pt x="37202" y="1454855"/>
                  <a:pt x="4914" y="2746728"/>
                  <a:pt x="0" y="4025900"/>
                </a:cubicBezTo>
                <a:lnTo>
                  <a:pt x="12226568" y="4048225"/>
                </a:lnTo>
                <a:cubicBezTo>
                  <a:pt x="12227745" y="3469283"/>
                  <a:pt x="12228923" y="2890342"/>
                  <a:pt x="12230100" y="2311400"/>
                </a:cubicBezTo>
                <a:lnTo>
                  <a:pt x="50345" y="0"/>
                </a:lnTo>
                <a:lnTo>
                  <a:pt x="44222" y="2117"/>
                </a:lnTo>
                <a:lnTo>
                  <a:pt x="42116" y="1756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3D0B0-D3D1-EB93-BBA7-A108D0FE3365}"/>
              </a:ext>
            </a:extLst>
          </p:cNvPr>
          <p:cNvSpPr txBox="1"/>
          <p:nvPr/>
        </p:nvSpPr>
        <p:spPr>
          <a:xfrm>
            <a:off x="0" y="4403300"/>
            <a:ext cx="31037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Текст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10537322" y="176601"/>
            <a:ext cx="1441817" cy="479132"/>
            <a:chOff x="618275" y="5784697"/>
            <a:chExt cx="1441817" cy="479132"/>
          </a:xfrm>
        </p:grpSpPr>
        <p:sp>
          <p:nvSpPr>
            <p:cNvPr id="62" name="Овал 61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10" y="877779"/>
            <a:ext cx="2803864" cy="37384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55" y="1828800"/>
            <a:ext cx="2640094" cy="3520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2" y="2431399"/>
            <a:ext cx="3009554" cy="40127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100541"/>
            </a:solidFill>
          </a:ln>
        </p:spPr>
      </p:pic>
    </p:spTree>
    <p:extLst>
      <p:ext uri="{BB962C8B-B14F-4D97-AF65-F5344CB8AC3E}">
        <p14:creationId xmlns:p14="http://schemas.microsoft.com/office/powerpoint/2010/main" val="26991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912409" y="656221"/>
            <a:ext cx="918946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8E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Волонтерство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168E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73C58CF8-3CD7-0389-FFC2-37916E84ECB2}"/>
              </a:ext>
            </a:extLst>
          </p:cNvPr>
          <p:cNvSpPr txBox="1"/>
          <p:nvPr/>
        </p:nvSpPr>
        <p:spPr>
          <a:xfrm>
            <a:off x="678296" y="5190011"/>
            <a:ext cx="31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20B0604020202020204" charset="-52"/>
              </a:rPr>
              <a:t>Сбор макулатуры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20B0604020202020204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5855936" y="532722"/>
            <a:ext cx="480130" cy="12192002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19012421">
            <a:off x="9434095" y="-2680660"/>
            <a:ext cx="4256244" cy="42562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6" name="Группа 205"/>
          <p:cNvGrpSpPr/>
          <p:nvPr/>
        </p:nvGrpSpPr>
        <p:grpSpPr>
          <a:xfrm>
            <a:off x="10925175" y="363864"/>
            <a:ext cx="1133475" cy="353819"/>
            <a:chOff x="618275" y="5784697"/>
            <a:chExt cx="1441817" cy="479132"/>
          </a:xfrm>
        </p:grpSpPr>
        <p:sp>
          <p:nvSpPr>
            <p:cNvPr id="207" name="Овал 206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>
            <a:off x="1155032" y="4403947"/>
            <a:ext cx="6050049" cy="1572128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44805" y="597607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677978" y="4174066"/>
            <a:ext cx="105970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6" y="2178048"/>
            <a:ext cx="3957150" cy="22258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31" y="2183869"/>
            <a:ext cx="3041326" cy="22809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54207" y="5147873"/>
            <a:ext cx="288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tserrat SemiBold" panose="020B0604020202020204" charset="-52"/>
              </a:rPr>
              <a:t>Благоустройство школьного двора</a:t>
            </a:r>
            <a:endParaRPr lang="ru-RU" sz="2000" dirty="0">
              <a:latin typeface="Montserrat SemiBold" panose="020B060402020202020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50" y="2178048"/>
            <a:ext cx="2543581" cy="2543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61500" y="5190011"/>
            <a:ext cx="242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tserrat SemiBold" panose="020B0604020202020204" charset="-52"/>
              </a:rPr>
              <a:t>Уборка территории</a:t>
            </a:r>
            <a:endParaRPr lang="ru-RU" sz="2000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00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362043" y="620796"/>
            <a:ext cx="934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Организация досуга, </a:t>
            </a:r>
          </a:p>
          <a:p>
            <a:pPr algn="just">
              <a:lnSpc>
                <a:spcPct val="9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помощь в трудоустройстве</a:t>
            </a:r>
            <a:endParaRPr lang="ru-RU" sz="40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0244839-89FC-AA33-6576-7D0F7D79601E}"/>
              </a:ext>
            </a:extLst>
          </p:cNvPr>
          <p:cNvSpPr/>
          <p:nvPr/>
        </p:nvSpPr>
        <p:spPr>
          <a:xfrm>
            <a:off x="-63305" y="2844799"/>
            <a:ext cx="12293077" cy="4048225"/>
          </a:xfrm>
          <a:custGeom>
            <a:avLst/>
            <a:gdLst>
              <a:gd name="connsiteX0" fmla="*/ 38100 w 12331700"/>
              <a:gd name="connsiteY0" fmla="*/ 38100 h 3886200"/>
              <a:gd name="connsiteX1" fmla="*/ 38100 w 12331700"/>
              <a:gd name="connsiteY1" fmla="*/ 3873500 h 3886200"/>
              <a:gd name="connsiteX2" fmla="*/ 12331700 w 12331700"/>
              <a:gd name="connsiteY2" fmla="*/ 3886200 h 3886200"/>
              <a:gd name="connsiteX3" fmla="*/ 12268200 w 12331700"/>
              <a:gd name="connsiteY3" fmla="*/ 2159000 h 3886200"/>
              <a:gd name="connsiteX4" fmla="*/ 0 w 12331700"/>
              <a:gd name="connsiteY4" fmla="*/ 0 h 3886200"/>
              <a:gd name="connsiteX5" fmla="*/ 38100 w 12331700"/>
              <a:gd name="connsiteY5" fmla="*/ 88900 h 3886200"/>
              <a:gd name="connsiteX6" fmla="*/ 38100 w 12331700"/>
              <a:gd name="connsiteY6" fmla="*/ 38100 h 3886200"/>
              <a:gd name="connsiteX0" fmla="*/ 0 w 12293600"/>
              <a:gd name="connsiteY0" fmla="*/ 61383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0 w 12293600"/>
              <a:gd name="connsiteY6" fmla="*/ 61383 h 3909483"/>
              <a:gd name="connsiteX0" fmla="*/ 14741 w 12293600"/>
              <a:gd name="connsiteY0" fmla="*/ 59266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14741 w 12293600"/>
              <a:gd name="connsiteY6" fmla="*/ 59266 h 3909483"/>
              <a:gd name="connsiteX0" fmla="*/ 18952 w 12293600"/>
              <a:gd name="connsiteY0" fmla="*/ 59266 h 3909483"/>
              <a:gd name="connsiteX1" fmla="*/ 0 w 12293600"/>
              <a:gd name="connsiteY1" fmla="*/ 3896783 h 3909483"/>
              <a:gd name="connsiteX2" fmla="*/ 12293600 w 12293600"/>
              <a:gd name="connsiteY2" fmla="*/ 3909483 h 3909483"/>
              <a:gd name="connsiteX3" fmla="*/ 12230100 w 12293600"/>
              <a:gd name="connsiteY3" fmla="*/ 2182283 h 3909483"/>
              <a:gd name="connsiteX4" fmla="*/ 12440 w 12293600"/>
              <a:gd name="connsiteY4" fmla="*/ 0 h 3909483"/>
              <a:gd name="connsiteX5" fmla="*/ 0 w 12293600"/>
              <a:gd name="connsiteY5" fmla="*/ 112183 h 3909483"/>
              <a:gd name="connsiteX6" fmla="*/ 18952 w 12293600"/>
              <a:gd name="connsiteY6" fmla="*/ 59266 h 3909483"/>
              <a:gd name="connsiteX0" fmla="*/ 18952 w 12293600"/>
              <a:gd name="connsiteY0" fmla="*/ 1883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0 w 12293600"/>
              <a:gd name="connsiteY5" fmla="*/ 241300 h 4038600"/>
              <a:gd name="connsiteX6" fmla="*/ 18952 w 12293600"/>
              <a:gd name="connsiteY6" fmla="*/ 1883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0 w 12293600"/>
              <a:gd name="connsiteY5" fmla="*/ 241300 h 4038600"/>
              <a:gd name="connsiteX6" fmla="*/ 42116 w 12293600"/>
              <a:gd name="connsiteY6" fmla="*/ 1756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50540 w 12293600"/>
              <a:gd name="connsiteY5" fmla="*/ 6350 h 4038600"/>
              <a:gd name="connsiteX6" fmla="*/ 42116 w 12293600"/>
              <a:gd name="connsiteY6" fmla="*/ 175683 h 4038600"/>
              <a:gd name="connsiteX0" fmla="*/ 42116 w 12293600"/>
              <a:gd name="connsiteY0" fmla="*/ 175683 h 4038600"/>
              <a:gd name="connsiteX1" fmla="*/ 0 w 12293600"/>
              <a:gd name="connsiteY1" fmla="*/ 4025900 h 4038600"/>
              <a:gd name="connsiteX2" fmla="*/ 12293600 w 12293600"/>
              <a:gd name="connsiteY2" fmla="*/ 4038600 h 4038600"/>
              <a:gd name="connsiteX3" fmla="*/ 12230100 w 12293600"/>
              <a:gd name="connsiteY3" fmla="*/ 2311400 h 4038600"/>
              <a:gd name="connsiteX4" fmla="*/ 50345 w 12293600"/>
              <a:gd name="connsiteY4" fmla="*/ 0 h 4038600"/>
              <a:gd name="connsiteX5" fmla="*/ 44222 w 12293600"/>
              <a:gd name="connsiteY5" fmla="*/ 2117 h 4038600"/>
              <a:gd name="connsiteX6" fmla="*/ 42116 w 12293600"/>
              <a:gd name="connsiteY6" fmla="*/ 175683 h 4038600"/>
              <a:gd name="connsiteX0" fmla="*/ 42116 w 12230100"/>
              <a:gd name="connsiteY0" fmla="*/ 175683 h 4048225"/>
              <a:gd name="connsiteX1" fmla="*/ 0 w 12230100"/>
              <a:gd name="connsiteY1" fmla="*/ 4025900 h 4048225"/>
              <a:gd name="connsiteX2" fmla="*/ 12226568 w 12230100"/>
              <a:gd name="connsiteY2" fmla="*/ 4048225 h 4048225"/>
              <a:gd name="connsiteX3" fmla="*/ 12230100 w 12230100"/>
              <a:gd name="connsiteY3" fmla="*/ 2311400 h 4048225"/>
              <a:gd name="connsiteX4" fmla="*/ 50345 w 12230100"/>
              <a:gd name="connsiteY4" fmla="*/ 0 h 4048225"/>
              <a:gd name="connsiteX5" fmla="*/ 44222 w 12230100"/>
              <a:gd name="connsiteY5" fmla="*/ 2117 h 4048225"/>
              <a:gd name="connsiteX6" fmla="*/ 42116 w 12230100"/>
              <a:gd name="connsiteY6" fmla="*/ 175683 h 40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4048225">
                <a:moveTo>
                  <a:pt x="42116" y="175683"/>
                </a:moveTo>
                <a:cubicBezTo>
                  <a:pt x="37202" y="1454855"/>
                  <a:pt x="4914" y="2746728"/>
                  <a:pt x="0" y="4025900"/>
                </a:cubicBezTo>
                <a:lnTo>
                  <a:pt x="12226568" y="4048225"/>
                </a:lnTo>
                <a:cubicBezTo>
                  <a:pt x="12227745" y="3469283"/>
                  <a:pt x="12228923" y="2890342"/>
                  <a:pt x="12230100" y="2311400"/>
                </a:cubicBezTo>
                <a:lnTo>
                  <a:pt x="50345" y="0"/>
                </a:lnTo>
                <a:lnTo>
                  <a:pt x="44222" y="2117"/>
                </a:lnTo>
                <a:lnTo>
                  <a:pt x="42116" y="1756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3D0B0-D3D1-EB93-BBA7-A108D0FE3365}"/>
              </a:ext>
            </a:extLst>
          </p:cNvPr>
          <p:cNvSpPr txBox="1"/>
          <p:nvPr/>
        </p:nvSpPr>
        <p:spPr>
          <a:xfrm>
            <a:off x="0" y="4403300"/>
            <a:ext cx="31037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Текст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10963275" y="176601"/>
            <a:ext cx="1015864" cy="356799"/>
            <a:chOff x="618275" y="5784697"/>
            <a:chExt cx="1441817" cy="479132"/>
          </a:xfrm>
        </p:grpSpPr>
        <p:sp>
          <p:nvSpPr>
            <p:cNvPr id="62" name="Овал 61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11" y="1471953"/>
            <a:ext cx="4016648" cy="3012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" y="3433875"/>
            <a:ext cx="3513513" cy="2635135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8264492" y="962024"/>
            <a:ext cx="4171292" cy="4032345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207824" y="2911871"/>
            <a:ext cx="3608802" cy="36791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84" y="3718142"/>
            <a:ext cx="2858145" cy="2139143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4805821" y="3250943"/>
            <a:ext cx="3458672" cy="3103846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4946116" y="-4959881"/>
            <a:ext cx="2299768" cy="121920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EB9D61-27E1-D7E6-CBDA-C9F4A864E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19597"/>
          <a:stretch/>
        </p:blipFill>
        <p:spPr>
          <a:xfrm flipH="1">
            <a:off x="6762755" y="-735928"/>
            <a:ext cx="8400599" cy="8465262"/>
          </a:xfrm>
          <a:prstGeom prst="ellipse">
            <a:avLst/>
          </a:prstGeom>
        </p:spPr>
      </p:pic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354165" y="250381"/>
            <a:ext cx="753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Практические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упражнения, тренинги  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с классом</a:t>
            </a:r>
            <a:endParaRPr lang="ru-RU" sz="4000" b="1" dirty="0">
              <a:solidFill>
                <a:srgbClr val="2168EE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3F363-6150-BBA8-731C-4035A8099C23}"/>
              </a:ext>
            </a:extLst>
          </p:cNvPr>
          <p:cNvSpPr txBox="1"/>
          <p:nvPr/>
        </p:nvSpPr>
        <p:spPr>
          <a:xfrm>
            <a:off x="442762" y="3190208"/>
            <a:ext cx="60967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20 занятий, которые проходят 1–2 раза в неделю</a:t>
            </a:r>
            <a:endParaRPr lang="ru-RU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5E629-967B-1528-28D9-D57FCB9F2B88}"/>
              </a:ext>
            </a:extLst>
          </p:cNvPr>
          <p:cNvSpPr txBox="1"/>
          <p:nvPr/>
        </p:nvSpPr>
        <p:spPr>
          <a:xfrm>
            <a:off x="810546" y="4316012"/>
            <a:ext cx="528545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Рецепт счастья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Мяч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Скажи обидное бумаге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Сердце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Ярмарка достоинств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Интервью со звездой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Цвет настроения класса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Ладошки</a:t>
            </a: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ECD7B487-EE51-EA95-38DC-FFBBF0684A17}"/>
              </a:ext>
            </a:extLst>
          </p:cNvPr>
          <p:cNvSpPr/>
          <p:nvPr/>
        </p:nvSpPr>
        <p:spPr>
          <a:xfrm flipV="1">
            <a:off x="810546" y="2237947"/>
            <a:ext cx="554664" cy="485780"/>
          </a:xfrm>
          <a:prstGeom prst="triangl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5869172" y="4058139"/>
            <a:ext cx="2089341" cy="2108745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6234701" y="250380"/>
            <a:ext cx="1441817" cy="479132"/>
            <a:chOff x="618275" y="5784697"/>
            <a:chExt cx="1441817" cy="479132"/>
          </a:xfrm>
        </p:grpSpPr>
        <p:sp>
          <p:nvSpPr>
            <p:cNvPr id="46" name="Овал 45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0" y="4058139"/>
            <a:ext cx="1719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 Black" panose="020B0A04020102020204" pitchFamily="34" charset="0"/>
            </a:endParaRPr>
          </a:p>
          <a:p>
            <a:endParaRPr lang="ru-RU" sz="16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Длительность занятия</a:t>
            </a:r>
          </a:p>
          <a:p>
            <a:pPr algn="ctr"/>
            <a:r>
              <a:rPr lang="ru-RU" b="1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15–20 минут</a:t>
            </a:r>
            <a:endParaRPr lang="ru-RU" b="1" dirty="0">
              <a:solidFill>
                <a:srgbClr val="93278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-5400011" y="-793879"/>
            <a:ext cx="8423314" cy="8423314"/>
          </a:xfrm>
          <a:prstGeom prst="ellipse">
            <a:avLst/>
          </a:prstGeom>
          <a:noFill/>
          <a:ln w="152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268047" y="1375996"/>
            <a:ext cx="4106008" cy="410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ECC55EE-013E-BE96-18F3-691E1A984A54}"/>
              </a:ext>
            </a:extLst>
          </p:cNvPr>
          <p:cNvSpPr/>
          <p:nvPr/>
        </p:nvSpPr>
        <p:spPr>
          <a:xfrm>
            <a:off x="1384301" y="1492250"/>
            <a:ext cx="3873500" cy="3873500"/>
          </a:xfrm>
          <a:prstGeom prst="ellipse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59A20-75D4-6C55-78CF-FC76DFE3E674}"/>
              </a:ext>
            </a:extLst>
          </p:cNvPr>
          <p:cNvSpPr txBox="1"/>
          <p:nvPr/>
        </p:nvSpPr>
        <p:spPr>
          <a:xfrm>
            <a:off x="1384301" y="2777803"/>
            <a:ext cx="376521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Упражнение</a:t>
            </a:r>
            <a:endParaRPr lang="ru-RU" sz="36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098153-41DD-661A-765E-A7005FCD5620}"/>
              </a:ext>
            </a:extLst>
          </p:cNvPr>
          <p:cNvSpPr txBox="1"/>
          <p:nvPr/>
        </p:nvSpPr>
        <p:spPr>
          <a:xfrm>
            <a:off x="5746282" y="1953928"/>
            <a:ext cx="6208848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tserrat" panose="00000500000000000000" pitchFamily="2" charset="-52"/>
              </a:rPr>
              <a:t>обучение самоанализу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tserrat" panose="00000500000000000000" pitchFamily="2" charset="-52"/>
              </a:rPr>
              <a:t>развитие чувств сопереживания, сочувствия, эмпатии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tserrat" panose="00000500000000000000" pitchFamily="2" charset="-52"/>
              </a:rPr>
              <a:t>формирование положительной Я-концепции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Montserrat" panose="00000500000000000000" pitchFamily="2" charset="-52"/>
              </a:rPr>
              <a:t>р</a:t>
            </a:r>
            <a:r>
              <a:rPr lang="ru-RU" sz="2800" b="1" dirty="0" smtClean="0">
                <a:latin typeface="Montserrat" panose="00000500000000000000" pitchFamily="2" charset="-52"/>
              </a:rPr>
              <a:t>азвитие умения общаться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Montserrat" panose="00000500000000000000" pitchFamily="2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48325F-5710-8F61-42C3-F2C5F60DBDB7}"/>
              </a:ext>
            </a:extLst>
          </p:cNvPr>
          <p:cNvSpPr txBox="1"/>
          <p:nvPr/>
        </p:nvSpPr>
        <p:spPr>
          <a:xfrm>
            <a:off x="1585873" y="3429000"/>
            <a:ext cx="349323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«Скажи обидное этой бумаге»</a:t>
            </a:r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602743" y="472286"/>
            <a:ext cx="1441817" cy="479132"/>
            <a:chOff x="618275" y="5784697"/>
            <a:chExt cx="1441817" cy="479132"/>
          </a:xfrm>
        </p:grpSpPr>
        <p:sp>
          <p:nvSpPr>
            <p:cNvPr id="84" name="Овал 8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69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-5400011" y="-793879"/>
            <a:ext cx="8423314" cy="8423314"/>
          </a:xfrm>
          <a:prstGeom prst="ellipse">
            <a:avLst/>
          </a:prstGeom>
          <a:noFill/>
          <a:ln w="152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68047" y="1375996"/>
            <a:ext cx="4106008" cy="410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ECC55EE-013E-BE96-18F3-691E1A984A54}"/>
              </a:ext>
            </a:extLst>
          </p:cNvPr>
          <p:cNvSpPr/>
          <p:nvPr/>
        </p:nvSpPr>
        <p:spPr>
          <a:xfrm>
            <a:off x="1384301" y="1492250"/>
            <a:ext cx="3873500" cy="3873500"/>
          </a:xfrm>
          <a:prstGeom prst="ellipse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59A20-75D4-6C55-78CF-FC76DFE3E674}"/>
              </a:ext>
            </a:extLst>
          </p:cNvPr>
          <p:cNvSpPr txBox="1"/>
          <p:nvPr/>
        </p:nvSpPr>
        <p:spPr>
          <a:xfrm>
            <a:off x="1609725" y="2777803"/>
            <a:ext cx="34365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Упражнение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21E83F-4643-011C-6573-478839474238}"/>
              </a:ext>
            </a:extLst>
          </p:cNvPr>
          <p:cNvSpPr txBox="1"/>
          <p:nvPr/>
        </p:nvSpPr>
        <p:spPr>
          <a:xfrm>
            <a:off x="4077809" y="616138"/>
            <a:ext cx="700306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8E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Групповая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2168E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48325F-5710-8F61-42C3-F2C5F60DBDB7}"/>
              </a:ext>
            </a:extLst>
          </p:cNvPr>
          <p:cNvSpPr txBox="1"/>
          <p:nvPr/>
        </p:nvSpPr>
        <p:spPr>
          <a:xfrm>
            <a:off x="1327153" y="3484988"/>
            <a:ext cx="39877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«Дерево жизни»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602743" y="472286"/>
            <a:ext cx="1441817" cy="479132"/>
            <a:chOff x="618275" y="5784697"/>
            <a:chExt cx="1441817" cy="479132"/>
          </a:xfrm>
        </p:grpSpPr>
        <p:sp>
          <p:nvSpPr>
            <p:cNvPr id="84" name="Овал 8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41" y="1922276"/>
            <a:ext cx="4034361" cy="4034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-5400011" y="-793879"/>
            <a:ext cx="8423314" cy="8423314"/>
          </a:xfrm>
          <a:prstGeom prst="ellipse">
            <a:avLst/>
          </a:prstGeom>
          <a:noFill/>
          <a:ln w="152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68047" y="1375996"/>
            <a:ext cx="4106008" cy="410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ECC55EE-013E-BE96-18F3-691E1A984A54}"/>
              </a:ext>
            </a:extLst>
          </p:cNvPr>
          <p:cNvSpPr/>
          <p:nvPr/>
        </p:nvSpPr>
        <p:spPr>
          <a:xfrm>
            <a:off x="1384301" y="1492250"/>
            <a:ext cx="3873500" cy="3873500"/>
          </a:xfrm>
          <a:prstGeom prst="ellipse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59A20-75D4-6C55-78CF-FC76DFE3E674}"/>
              </a:ext>
            </a:extLst>
          </p:cNvPr>
          <p:cNvSpPr txBox="1"/>
          <p:nvPr/>
        </p:nvSpPr>
        <p:spPr>
          <a:xfrm>
            <a:off x="1754626" y="2710593"/>
            <a:ext cx="31328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Игра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21E83F-4643-011C-6573-478839474238}"/>
              </a:ext>
            </a:extLst>
          </p:cNvPr>
          <p:cNvSpPr txBox="1"/>
          <p:nvPr/>
        </p:nvSpPr>
        <p:spPr>
          <a:xfrm>
            <a:off x="5642687" y="1375996"/>
            <a:ext cx="59752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Собираем в дорогу чемодан, только упаковываем необходимые качества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098153-41DD-661A-765E-A7005FCD5620}"/>
              </a:ext>
            </a:extLst>
          </p:cNvPr>
          <p:cNvSpPr txBox="1"/>
          <p:nvPr/>
        </p:nvSpPr>
        <p:spPr>
          <a:xfrm>
            <a:off x="5560828" y="2777804"/>
            <a:ext cx="5953839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8EE"/>
                </a:solidFill>
                <a:effectLst/>
                <a:uLnTx/>
                <a:uFillTx/>
                <a:latin typeface="Montserrat" panose="00000500000000000000" pitchFamily="2" charset="-52"/>
              </a:rPr>
              <a:t>Какое главное качество вы возьмете себе?</a:t>
            </a:r>
            <a:endParaRPr lang="ru-RU" sz="2400" b="1" dirty="0">
              <a:solidFill>
                <a:srgbClr val="2168EE"/>
              </a:solidFill>
              <a:latin typeface="Montserrat" panose="00000500000000000000" pitchFamily="2" charset="-52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168EE"/>
                </a:solidFill>
                <a:latin typeface="Montserrat" panose="00000500000000000000" pitchFamily="2" charset="-52"/>
              </a:rPr>
              <a:t>Какие качества нужны сегодня молодому человеку, чтобы достойно, интересно жить и добиться чего-то важного в </a:t>
            </a:r>
            <a:r>
              <a:rPr lang="ru-RU" sz="2400" b="1" dirty="0" smtClean="0">
                <a:solidFill>
                  <a:srgbClr val="2168EE"/>
                </a:solidFill>
                <a:latin typeface="Montserrat" panose="00000500000000000000" pitchFamily="2" charset="-52"/>
              </a:rPr>
              <a:t>жизни?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168EE"/>
                </a:solidFill>
                <a:latin typeface="Montserrat" panose="00000500000000000000" pitchFamily="2" charset="-52"/>
              </a:rPr>
              <a:t>Какое </a:t>
            </a:r>
            <a:r>
              <a:rPr lang="ru-RU" sz="2400" b="1" dirty="0">
                <a:solidFill>
                  <a:srgbClr val="2168EE"/>
                </a:solidFill>
                <a:latin typeface="Montserrat" panose="00000500000000000000" pitchFamily="2" charset="-52"/>
              </a:rPr>
              <a:t>главное качество вы возьмете себе?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2168E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48325F-5710-8F61-42C3-F2C5F60DBDB7}"/>
              </a:ext>
            </a:extLst>
          </p:cNvPr>
          <p:cNvSpPr txBox="1"/>
          <p:nvPr/>
        </p:nvSpPr>
        <p:spPr>
          <a:xfrm>
            <a:off x="1571510" y="3417778"/>
            <a:ext cx="32771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«Чемодан»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602743" y="472286"/>
            <a:ext cx="1441817" cy="479132"/>
            <a:chOff x="618275" y="5784697"/>
            <a:chExt cx="1441817" cy="479132"/>
          </a:xfrm>
        </p:grpSpPr>
        <p:sp>
          <p:nvSpPr>
            <p:cNvPr id="84" name="Овал 8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-5400011" y="-793879"/>
            <a:ext cx="8423314" cy="8423314"/>
          </a:xfrm>
          <a:prstGeom prst="ellipse">
            <a:avLst/>
          </a:prstGeom>
          <a:noFill/>
          <a:ln w="152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68047" y="1375996"/>
            <a:ext cx="4106008" cy="410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ECC55EE-013E-BE96-18F3-691E1A984A54}"/>
              </a:ext>
            </a:extLst>
          </p:cNvPr>
          <p:cNvSpPr/>
          <p:nvPr/>
        </p:nvSpPr>
        <p:spPr>
          <a:xfrm>
            <a:off x="1423759" y="1492250"/>
            <a:ext cx="3873500" cy="3873500"/>
          </a:xfrm>
          <a:prstGeom prst="ellipse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59A20-75D4-6C55-78CF-FC76DFE3E674}"/>
              </a:ext>
            </a:extLst>
          </p:cNvPr>
          <p:cNvSpPr txBox="1"/>
          <p:nvPr/>
        </p:nvSpPr>
        <p:spPr>
          <a:xfrm>
            <a:off x="1609725" y="2777803"/>
            <a:ext cx="34365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Упражнение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21E83F-4643-011C-6573-478839474238}"/>
              </a:ext>
            </a:extLst>
          </p:cNvPr>
          <p:cNvSpPr txBox="1"/>
          <p:nvPr/>
        </p:nvSpPr>
        <p:spPr>
          <a:xfrm>
            <a:off x="5758941" y="1100668"/>
            <a:ext cx="58589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Напиши, что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у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тебя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в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сердце. </a:t>
            </a: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Почему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оно болит?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48325F-5710-8F61-42C3-F2C5F60DBDB7}"/>
              </a:ext>
            </a:extLst>
          </p:cNvPr>
          <p:cNvSpPr txBox="1"/>
          <p:nvPr/>
        </p:nvSpPr>
        <p:spPr>
          <a:xfrm>
            <a:off x="1769186" y="3526211"/>
            <a:ext cx="31037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«СЕРДЦЕ»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602743" y="472286"/>
            <a:ext cx="1441817" cy="479132"/>
            <a:chOff x="618275" y="5784697"/>
            <a:chExt cx="1441817" cy="479132"/>
          </a:xfrm>
        </p:grpSpPr>
        <p:sp>
          <p:nvSpPr>
            <p:cNvPr id="84" name="Овал 8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43" y="3031671"/>
            <a:ext cx="4597400" cy="34480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00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>
            <a:off x="1" y="0"/>
            <a:ext cx="2438400" cy="6858000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1650008" y="1499549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3629823" y="1738455"/>
            <a:ext cx="8003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Дети – это наша старость.</a:t>
            </a: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Правильное воспитание – это наша счастливая старость,</a:t>
            </a: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плохое воспитание – это будущее горе, это наши слезы,</a:t>
            </a:r>
            <a:b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</a:b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это наша вина перед другими людьми, перед всей страной.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А.С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</a:rPr>
              <a:t>. Макаренко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0147782">
            <a:off x="-1446731" y="4386140"/>
            <a:ext cx="4256244" cy="42562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0504434" y="695058"/>
            <a:ext cx="1441817" cy="479132"/>
            <a:chOff x="618275" y="5784697"/>
            <a:chExt cx="1441817" cy="479132"/>
          </a:xfrm>
        </p:grpSpPr>
        <p:sp>
          <p:nvSpPr>
            <p:cNvPr id="83" name="Овал 82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Google Shape;13573;p70"/>
          <p:cNvSpPr/>
          <p:nvPr/>
        </p:nvSpPr>
        <p:spPr>
          <a:xfrm>
            <a:off x="2004579" y="1864598"/>
            <a:ext cx="863216" cy="842260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21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4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13A089-A751-5FAA-07D4-C5C411859E80}"/>
              </a:ext>
            </a:extLst>
          </p:cNvPr>
          <p:cNvSpPr/>
          <p:nvPr/>
        </p:nvSpPr>
        <p:spPr>
          <a:xfrm rot="5400000">
            <a:off x="5367338" y="-5367337"/>
            <a:ext cx="1457326" cy="12191999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F0C2FF-DD67-CDB3-6277-588250EF29FD}"/>
              </a:ext>
            </a:extLst>
          </p:cNvPr>
          <p:cNvSpPr txBox="1"/>
          <p:nvPr/>
        </p:nvSpPr>
        <p:spPr>
          <a:xfrm>
            <a:off x="2385722" y="281394"/>
            <a:ext cx="90243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Рефлексия обязательна!</a:t>
            </a:r>
            <a:endParaRPr lang="ru-RU" sz="4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DF1B08-B528-5890-EEE1-A8D30907EFAC}"/>
              </a:ext>
            </a:extLst>
          </p:cNvPr>
          <p:cNvSpPr txBox="1"/>
          <p:nvPr/>
        </p:nvSpPr>
        <p:spPr>
          <a:xfrm>
            <a:off x="2457615" y="1750180"/>
            <a:ext cx="77188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latin typeface="Montserrat SemiBold" panose="00000700000000000000" pitchFamily="2" charset="-52"/>
              </a:rPr>
              <a:t>Проводить после каждого занятия, тренинга</a:t>
            </a:r>
            <a:endParaRPr lang="ru-RU" sz="3200" dirty="0">
              <a:latin typeface="Montserrat SemiBold" panose="00000700000000000000" pitchFamily="2" charset="-52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54FD78F-6235-8EF7-2D68-782894C51918}"/>
              </a:ext>
            </a:extLst>
          </p:cNvPr>
          <p:cNvSpPr txBox="1"/>
          <p:nvPr/>
        </p:nvSpPr>
        <p:spPr>
          <a:xfrm>
            <a:off x="4153625" y="4206516"/>
            <a:ext cx="248282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Montserrat" panose="00000500000000000000" pitchFamily="2" charset="-52"/>
              </a:rPr>
              <a:t>Хочу сказать, что</a:t>
            </a:r>
            <a:r>
              <a:rPr lang="ru-RU" dirty="0" smtClean="0">
                <a:latin typeface="Montserrat" panose="00000500000000000000" pitchFamily="2" charset="-52"/>
              </a:rPr>
              <a:t>…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Montserrat" panose="00000500000000000000" pitchFamily="2" charset="-52"/>
              </a:rPr>
              <a:t>Больше всего мне запомнилось…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E0F106C-2027-DE51-D2BD-C814050FF8D9}"/>
              </a:ext>
            </a:extLst>
          </p:cNvPr>
          <p:cNvSpPr txBox="1"/>
          <p:nvPr/>
        </p:nvSpPr>
        <p:spPr>
          <a:xfrm>
            <a:off x="6971043" y="4206516"/>
            <a:ext cx="226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Теперь я </a:t>
            </a:r>
            <a:r>
              <a:rPr lang="ru-RU" sz="2000" dirty="0" smtClean="0">
                <a:latin typeface="Montserrat" panose="00000500000000000000" pitchFamily="2" charset="-52"/>
              </a:rPr>
              <a:t>…</a:t>
            </a:r>
          </a:p>
          <a:p>
            <a:pPr>
              <a:lnSpc>
                <a:spcPct val="90000"/>
              </a:lnSpc>
            </a:pPr>
            <a:endParaRPr lang="ru-RU" sz="2000" dirty="0" smtClean="0"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Мне кажется, что я смогу…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324" name="Овал 323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483606">
            <a:off x="-780836" y="-1149741"/>
            <a:ext cx="2862270" cy="2862270"/>
          </a:xfrm>
          <a:prstGeom prst="ellipse">
            <a:avLst/>
          </a:prstGeom>
          <a:noFill/>
          <a:ln w="762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4881934" y="3028489"/>
            <a:ext cx="802842" cy="80284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7451279" y="3028490"/>
            <a:ext cx="802842" cy="80284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4" name="Группа 343"/>
          <p:cNvGrpSpPr/>
          <p:nvPr/>
        </p:nvGrpSpPr>
        <p:grpSpPr>
          <a:xfrm>
            <a:off x="161925" y="392693"/>
            <a:ext cx="1308737" cy="435982"/>
            <a:chOff x="618275" y="5784697"/>
            <a:chExt cx="1441817" cy="479132"/>
          </a:xfrm>
        </p:grpSpPr>
        <p:sp>
          <p:nvSpPr>
            <p:cNvPr id="345" name="Овал 344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Овал 345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Овал 346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0" y="3547237"/>
            <a:ext cx="3477308" cy="302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3" y="3391438"/>
            <a:ext cx="2158673" cy="29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>
            <a:off x="-5400011" y="-793879"/>
            <a:ext cx="8423314" cy="8423314"/>
          </a:xfrm>
          <a:prstGeom prst="ellipse">
            <a:avLst/>
          </a:prstGeom>
          <a:noFill/>
          <a:ln w="152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68047" y="1375996"/>
            <a:ext cx="4106008" cy="410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ECC55EE-013E-BE96-18F3-691E1A984A54}"/>
              </a:ext>
            </a:extLst>
          </p:cNvPr>
          <p:cNvSpPr/>
          <p:nvPr/>
        </p:nvSpPr>
        <p:spPr>
          <a:xfrm>
            <a:off x="1384301" y="1492250"/>
            <a:ext cx="3873500" cy="3873500"/>
          </a:xfrm>
          <a:prstGeom prst="ellipse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59A20-75D4-6C55-78CF-FC76DFE3E674}"/>
              </a:ext>
            </a:extLst>
          </p:cNvPr>
          <p:cNvSpPr txBox="1"/>
          <p:nvPr/>
        </p:nvSpPr>
        <p:spPr>
          <a:xfrm>
            <a:off x="1384301" y="2777803"/>
            <a:ext cx="376521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Присутствие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098153-41DD-661A-765E-A7005FCD5620}"/>
              </a:ext>
            </a:extLst>
          </p:cNvPr>
          <p:cNvSpPr txBox="1"/>
          <p:nvPr/>
        </p:nvSpPr>
        <p:spPr>
          <a:xfrm>
            <a:off x="5592726" y="1041991"/>
            <a:ext cx="63624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Называйте каждого ребенка ПО ИМЕНИ!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Интересуйтесь его настроением и делами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Присутствуйте в социальных сетях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Не бойтесь сказать «Мне страшно», «Я переживаю»…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Montserrat" panose="020B0604020202020204" charset="-52"/>
            </a:endParaRPr>
          </a:p>
          <a:p>
            <a:r>
              <a:rPr lang="ru-RU" sz="2000" b="1" dirty="0" smtClean="0">
                <a:solidFill>
                  <a:srgbClr val="2168EE"/>
                </a:solidFill>
                <a:latin typeface="Montserrat" panose="020B0604020202020204" charset="-52"/>
              </a:rPr>
              <a:t>Ученики уважают педагога, который</a:t>
            </a:r>
            <a:r>
              <a:rPr lang="ru-RU" sz="2000" b="1" dirty="0" smtClean="0">
                <a:solidFill>
                  <a:srgbClr val="2168EE"/>
                </a:solidFill>
                <a:latin typeface="Montserrat" panose="020B0604020202020204" charset="-52"/>
              </a:rPr>
              <a:t>:</a:t>
            </a:r>
          </a:p>
          <a:p>
            <a:endParaRPr lang="ru-RU" sz="1000" b="1" dirty="0" smtClean="0">
              <a:solidFill>
                <a:srgbClr val="2168EE"/>
              </a:solidFill>
              <a:latin typeface="Montserrat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Держит слово, точно выполняет обещанное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Мастер своего дела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Энергичен, организовывает увлекательные дела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Личность, умен, остроумен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Понимает школьников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-52"/>
              </a:rPr>
              <a:t>Внимателен к детям и тактичен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Montserrat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48325F-5710-8F61-42C3-F2C5F60DBDB7}"/>
              </a:ext>
            </a:extLst>
          </p:cNvPr>
          <p:cNvSpPr txBox="1"/>
          <p:nvPr/>
        </p:nvSpPr>
        <p:spPr>
          <a:xfrm>
            <a:off x="1313320" y="3484988"/>
            <a:ext cx="40514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Montserrat" panose="00000500000000000000" pitchFamily="2" charset="-52"/>
              </a:rPr>
              <a:t>л</a:t>
            </a:r>
            <a:r>
              <a:rPr lang="ru-RU" sz="2800" b="1" dirty="0" err="1">
                <a:solidFill>
                  <a:prstClr val="white"/>
                </a:solidFill>
                <a:latin typeface="Montserrat" panose="00000500000000000000" pitchFamily="2" charset="-52"/>
              </a:rPr>
              <a:t>ичности</a:t>
            </a:r>
            <a:r>
              <a:rPr lang="ru-RU" sz="2800" b="1" dirty="0">
                <a:solidFill>
                  <a:prstClr val="white"/>
                </a:solidFill>
                <a:latin typeface="Montserrat" panose="00000500000000000000" pitchFamily="2" charset="-52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педагога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0601325" y="253211"/>
            <a:ext cx="1358927" cy="394489"/>
            <a:chOff x="618275" y="5784697"/>
            <a:chExt cx="1441817" cy="479132"/>
          </a:xfrm>
        </p:grpSpPr>
        <p:sp>
          <p:nvSpPr>
            <p:cNvPr id="84" name="Овал 8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4135191" y="-4095521"/>
            <a:ext cx="3921623" cy="121920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190940" y="3175113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5293284" y="3121133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1394786" y="3122574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2116181" y="655719"/>
            <a:ext cx="917190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Подростковый</a:t>
            </a:r>
            <a:r>
              <a:rPr lang="ru-RU" sz="4800" dirty="0" smtClean="0">
                <a:latin typeface="Montserrat SemiBold" panose="00000700000000000000" pitchFamily="2" charset="-52"/>
              </a:rPr>
              <a:t> </a:t>
            </a: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возраст – </a:t>
            </a:r>
            <a:endParaRPr lang="ru-RU" sz="4000" b="1" dirty="0" smtClean="0">
              <a:solidFill>
                <a:schemeClr val="accent1"/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самый </a:t>
            </a: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опасный</a:t>
            </a:r>
            <a:endParaRPr lang="ru-RU" sz="40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3497B0EF-EAE3-2C9A-2F46-570CAC82FDEA}"/>
              </a:ext>
            </a:extLst>
          </p:cNvPr>
          <p:cNvSpPr txBox="1"/>
          <p:nvPr/>
        </p:nvSpPr>
        <p:spPr>
          <a:xfrm>
            <a:off x="628444" y="5223722"/>
            <a:ext cx="31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Ранний подростковый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73C58CF8-3CD7-0389-FFC2-37916E84ECB2}"/>
              </a:ext>
            </a:extLst>
          </p:cNvPr>
          <p:cNvSpPr txBox="1"/>
          <p:nvPr/>
        </p:nvSpPr>
        <p:spPr>
          <a:xfrm>
            <a:off x="4509983" y="5223722"/>
            <a:ext cx="31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Средний подростковый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4FD842B7-128B-3B3F-A936-5C26AA3EEB76}"/>
              </a:ext>
            </a:extLst>
          </p:cNvPr>
          <p:cNvSpPr txBox="1"/>
          <p:nvPr/>
        </p:nvSpPr>
        <p:spPr>
          <a:xfrm>
            <a:off x="8440841" y="5223722"/>
            <a:ext cx="31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Поздний подростковый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561174" y="627768"/>
            <a:ext cx="1441817" cy="479132"/>
            <a:chOff x="618275" y="5784697"/>
            <a:chExt cx="1441817" cy="479132"/>
          </a:xfrm>
        </p:grpSpPr>
        <p:sp>
          <p:nvSpPr>
            <p:cNvPr id="133" name="Овал 132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8124" y="3399598"/>
            <a:ext cx="129937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1 период </a:t>
            </a:r>
            <a:endParaRPr lang="ru-RU" b="1" dirty="0">
              <a:solidFill>
                <a:srgbClr val="93278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4445" y="3399598"/>
            <a:ext cx="12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93278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2 период</a:t>
            </a:r>
            <a:endParaRPr lang="ru-RU" dirty="0">
              <a:solidFill>
                <a:srgbClr val="93278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6446" y="3499627"/>
            <a:ext cx="152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" dirty="0" smtClean="0">
              <a:solidFill>
                <a:srgbClr val="93278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3</a:t>
            </a:r>
          </a:p>
          <a:p>
            <a:pPr algn="ctr"/>
            <a:r>
              <a:rPr lang="ru-RU" dirty="0" smtClean="0">
                <a:solidFill>
                  <a:srgbClr val="93278F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93278F"/>
                </a:solidFill>
                <a:latin typeface="Arial Black" panose="020B0A04020102020204" pitchFamily="34" charset="0"/>
              </a:rPr>
              <a:t>период</a:t>
            </a:r>
          </a:p>
        </p:txBody>
      </p:sp>
    </p:spTree>
    <p:extLst>
      <p:ext uri="{BB962C8B-B14F-4D97-AF65-F5344CB8AC3E}">
        <p14:creationId xmlns:p14="http://schemas.microsoft.com/office/powerpoint/2010/main" val="2138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4946116" y="-4959881"/>
            <a:ext cx="2299768" cy="121920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1543577" y="1842074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1936866" y="198212"/>
            <a:ext cx="800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Основные факторы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трудности подростков</a:t>
            </a:r>
            <a:endParaRPr lang="ru-RU" sz="40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5E629-967B-1528-28D9-D57FCB9F2B88}"/>
              </a:ext>
            </a:extLst>
          </p:cNvPr>
          <p:cNvSpPr txBox="1"/>
          <p:nvPr/>
        </p:nvSpPr>
        <p:spPr>
          <a:xfrm>
            <a:off x="832341" y="3352986"/>
            <a:ext cx="246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Педагогическая запущенность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1442623" y="2018399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93278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B80C075-D7E2-AF63-621D-CC94F04CA79F}"/>
              </a:ext>
            </a:extLst>
          </p:cNvPr>
          <p:cNvSpPr txBox="1"/>
          <p:nvPr/>
        </p:nvSpPr>
        <p:spPr>
          <a:xfrm>
            <a:off x="4864978" y="3352986"/>
            <a:ext cx="246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Социальная запущенность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5D277DC3-CE29-7670-31A4-9E2FF1E1EB13}"/>
              </a:ext>
            </a:extLst>
          </p:cNvPr>
          <p:cNvSpPr txBox="1"/>
          <p:nvPr/>
        </p:nvSpPr>
        <p:spPr>
          <a:xfrm>
            <a:off x="8429105" y="3352986"/>
            <a:ext cx="355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Отклонения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 состоянии здоровья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1134" name="Прямая соединительная линия 1133">
            <a:extLst>
              <a:ext uri="{FF2B5EF4-FFF2-40B4-BE49-F238E27FC236}">
                <a16:creationId xmlns:a16="http://schemas.microsoft.com/office/drawing/2014/main" id="{0C006737-E199-0453-044D-C9B537E5FF2A}"/>
              </a:ext>
            </a:extLst>
          </p:cNvPr>
          <p:cNvCxnSpPr>
            <a:cxnSpLocks/>
          </p:cNvCxnSpPr>
          <p:nvPr/>
        </p:nvCxnSpPr>
        <p:spPr>
          <a:xfrm>
            <a:off x="8127999" y="2570941"/>
            <a:ext cx="0" cy="4005116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Прямая соединительная линия 1141">
            <a:extLst>
              <a:ext uri="{FF2B5EF4-FFF2-40B4-BE49-F238E27FC236}">
                <a16:creationId xmlns:a16="http://schemas.microsoft.com/office/drawing/2014/main" id="{673062C1-D8DF-8F21-130F-CD2DA7A89ADA}"/>
              </a:ext>
            </a:extLst>
          </p:cNvPr>
          <p:cNvCxnSpPr>
            <a:cxnSpLocks/>
          </p:cNvCxnSpPr>
          <p:nvPr/>
        </p:nvCxnSpPr>
        <p:spPr>
          <a:xfrm>
            <a:off x="4063999" y="2570941"/>
            <a:ext cx="0" cy="4005116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5563765" y="1842075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5468978" y="2018400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278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93278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583954" y="1842075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9483000" y="2018400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278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93278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10540785" y="6096925"/>
            <a:ext cx="1441817" cy="479132"/>
            <a:chOff x="618275" y="5784697"/>
            <a:chExt cx="1441817" cy="479132"/>
          </a:xfrm>
        </p:grpSpPr>
        <p:sp>
          <p:nvSpPr>
            <p:cNvPr id="171" name="Овал 170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375385" y="512956"/>
            <a:ext cx="9736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000" dirty="0" smtClean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Этапы работы 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с обучающимися группы риска</a:t>
            </a:r>
            <a:endParaRPr lang="ru-RU" sz="40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3497B0EF-EAE3-2C9A-2F46-570CAC82FDEA}"/>
              </a:ext>
            </a:extLst>
          </p:cNvPr>
          <p:cNvSpPr txBox="1"/>
          <p:nvPr/>
        </p:nvSpPr>
        <p:spPr>
          <a:xfrm>
            <a:off x="2158647" y="3162890"/>
            <a:ext cx="319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выявление </a:t>
            </a:r>
            <a:endParaRPr lang="ru-RU" sz="2000" b="1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20B0604020202020204" charset="-52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установление причин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99720-19D6-3D43-BD46-8868D2F82BC5}"/>
              </a:ext>
            </a:extLst>
          </p:cNvPr>
          <p:cNvSpPr txBox="1"/>
          <p:nvPr/>
        </p:nvSpPr>
        <p:spPr>
          <a:xfrm>
            <a:off x="6349348" y="3162890"/>
            <a:ext cx="350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20B0604020202020204" charset="-52"/>
              </a:rPr>
              <a:t>составление плана работы и реализация</a:t>
            </a:r>
            <a:endParaRPr lang="ru-RU" sz="2000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89DD9-BE62-0746-7C1E-A135314ECCAF}"/>
              </a:ext>
            </a:extLst>
          </p:cNvPr>
          <p:cNvSpPr txBox="1"/>
          <p:nvPr/>
        </p:nvSpPr>
        <p:spPr>
          <a:xfrm>
            <a:off x="6338602" y="4993566"/>
            <a:ext cx="17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анализ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0047266" y="5818785"/>
            <a:ext cx="1441817" cy="479132"/>
            <a:chOff x="618275" y="5784697"/>
            <a:chExt cx="1441817" cy="479132"/>
          </a:xfrm>
        </p:grpSpPr>
        <p:sp>
          <p:nvSpPr>
            <p:cNvPr id="64" name="Овал 63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0516724">
            <a:off x="9814173" y="-1187176"/>
            <a:ext cx="5197776" cy="5197776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8647" y="3244334"/>
            <a:ext cx="3192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20B0604020202020204" charset="-52"/>
              </a:rPr>
              <a:t>коррекционно-развивающая </a:t>
            </a: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работа</a:t>
            </a:r>
          </a:p>
        </p:txBody>
      </p:sp>
      <p:grpSp>
        <p:nvGrpSpPr>
          <p:cNvPr id="22" name="Google Shape;13530;p70"/>
          <p:cNvGrpSpPr/>
          <p:nvPr/>
        </p:nvGrpSpPr>
        <p:grpSpPr>
          <a:xfrm>
            <a:off x="1627721" y="3295853"/>
            <a:ext cx="361617" cy="510784"/>
            <a:chOff x="1333682" y="3344330"/>
            <a:chExt cx="271213" cy="383088"/>
          </a:xfrm>
          <a:solidFill>
            <a:srgbClr val="2168EE"/>
          </a:solidFill>
        </p:grpSpPr>
        <p:sp>
          <p:nvSpPr>
            <p:cNvPr id="23" name="Google Shape;13531;p7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532;p7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533;p7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534;p7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535;p7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536;p7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537;p7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538;p7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539;p7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540;p7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541;p7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3530;p70"/>
          <p:cNvGrpSpPr/>
          <p:nvPr/>
        </p:nvGrpSpPr>
        <p:grpSpPr>
          <a:xfrm>
            <a:off x="5912232" y="3247306"/>
            <a:ext cx="361617" cy="510784"/>
            <a:chOff x="1333682" y="3344330"/>
            <a:chExt cx="271213" cy="383088"/>
          </a:xfrm>
          <a:solidFill>
            <a:srgbClr val="2168EE"/>
          </a:solidFill>
        </p:grpSpPr>
        <p:sp>
          <p:nvSpPr>
            <p:cNvPr id="35" name="Google Shape;13531;p7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532;p7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533;p7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534;p7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535;p7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536;p7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537;p7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538;p7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539;p7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540;p7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541;p7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3530;p70"/>
          <p:cNvGrpSpPr/>
          <p:nvPr/>
        </p:nvGrpSpPr>
        <p:grpSpPr>
          <a:xfrm>
            <a:off x="5945872" y="5079991"/>
            <a:ext cx="361617" cy="510784"/>
            <a:chOff x="1333682" y="3344330"/>
            <a:chExt cx="271213" cy="383088"/>
          </a:xfrm>
          <a:solidFill>
            <a:srgbClr val="2168EE"/>
          </a:solidFill>
        </p:grpSpPr>
        <p:sp>
          <p:nvSpPr>
            <p:cNvPr id="48" name="Google Shape;13531;p7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532;p7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533;p7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534;p7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535;p7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536;p7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537;p7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538;p7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539;p7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540;p7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541;p7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13530;p70"/>
          <p:cNvGrpSpPr/>
          <p:nvPr/>
        </p:nvGrpSpPr>
        <p:grpSpPr>
          <a:xfrm>
            <a:off x="1708222" y="4968710"/>
            <a:ext cx="361617" cy="510784"/>
            <a:chOff x="1333682" y="3344330"/>
            <a:chExt cx="271213" cy="383088"/>
          </a:xfrm>
          <a:solidFill>
            <a:srgbClr val="2168EE"/>
          </a:solidFill>
        </p:grpSpPr>
        <p:sp>
          <p:nvSpPr>
            <p:cNvPr id="72" name="Google Shape;13531;p7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3532;p7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3533;p7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3534;p7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3535;p7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3536;p7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3537;p7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3538;p7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3539;p7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3540;p7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3541;p7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3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2B0C2B3-29DE-2E27-D82B-E07ED8EC80A7}"/>
              </a:ext>
            </a:extLst>
          </p:cNvPr>
          <p:cNvSpPr/>
          <p:nvPr/>
        </p:nvSpPr>
        <p:spPr>
          <a:xfrm>
            <a:off x="5524901" y="-57752"/>
            <a:ext cx="6708808" cy="6959066"/>
          </a:xfrm>
          <a:custGeom>
            <a:avLst/>
            <a:gdLst>
              <a:gd name="connsiteX0" fmla="*/ 0 w 6708808"/>
              <a:gd name="connsiteY0" fmla="*/ 0 h 6959066"/>
              <a:gd name="connsiteX1" fmla="*/ 924025 w 6708808"/>
              <a:gd name="connsiteY1" fmla="*/ 6959066 h 6959066"/>
              <a:gd name="connsiteX2" fmla="*/ 6708808 w 6708808"/>
              <a:gd name="connsiteY2" fmla="*/ 6949440 h 6959066"/>
              <a:gd name="connsiteX3" fmla="*/ 6708808 w 6708808"/>
              <a:gd name="connsiteY3" fmla="*/ 9626 h 6959066"/>
              <a:gd name="connsiteX4" fmla="*/ 0 w 6708808"/>
              <a:gd name="connsiteY4" fmla="*/ 0 h 695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808" h="6959066">
                <a:moveTo>
                  <a:pt x="0" y="0"/>
                </a:moveTo>
                <a:lnTo>
                  <a:pt x="924025" y="6959066"/>
                </a:lnTo>
                <a:lnTo>
                  <a:pt x="6708808" y="6949440"/>
                </a:lnTo>
                <a:lnTo>
                  <a:pt x="6708808" y="9626"/>
                </a:lnTo>
                <a:lnTo>
                  <a:pt x="0" y="0"/>
                </a:lnTo>
                <a:close/>
              </a:path>
            </a:pathLst>
          </a:cu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F70566C-8F20-3E55-5071-D5DD48FC84A3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4514639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D46CE5-97AE-95C8-E0DA-973C0E60F8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3600104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07B753-D759-AECB-985E-0F4AAD4AA7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-447472" y="2763525"/>
            <a:ext cx="1460276" cy="0"/>
          </a:xfrm>
          <a:prstGeom prst="line">
            <a:avLst/>
          </a:prstGeom>
          <a:ln w="38100" cap="rnd">
            <a:solidFill>
              <a:srgbClr val="2168EE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536247-FB0E-1048-26D6-6C7A3C6BA6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00409" y="2763525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59F09EC-018D-E43F-E4D8-28758E468B56}"/>
              </a:ext>
            </a:extLst>
          </p:cNvPr>
          <p:cNvSpPr txBox="1"/>
          <p:nvPr/>
        </p:nvSpPr>
        <p:spPr>
          <a:xfrm>
            <a:off x="519985" y="1086716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E3BF89-3BFF-6A67-533E-C8789DF4B4A3}"/>
              </a:ext>
            </a:extLst>
          </p:cNvPr>
          <p:cNvSpPr txBox="1"/>
          <p:nvPr/>
        </p:nvSpPr>
        <p:spPr>
          <a:xfrm>
            <a:off x="1926976" y="1221710"/>
            <a:ext cx="44064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latin typeface="Montserrat SemiBold" panose="00000700000000000000" pitchFamily="2" charset="-52"/>
              </a:rPr>
              <a:t>ВШУ</a:t>
            </a:r>
            <a:endParaRPr lang="ru-RU" sz="4400" dirty="0">
              <a:latin typeface="Montserrat SemiBold" panose="000007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CAB92A-6A9A-9B7E-5DD7-EB865BF6C4F8}"/>
              </a:ext>
            </a:extLst>
          </p:cNvPr>
          <p:cNvSpPr txBox="1"/>
          <p:nvPr/>
        </p:nvSpPr>
        <p:spPr>
          <a:xfrm>
            <a:off x="8074390" y="1221710"/>
            <a:ext cx="44064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КДН </a:t>
            </a:r>
            <a:endParaRPr lang="ru-RU" sz="4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476AF10-2CEE-299F-9356-182D973818B5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00409" y="3598566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A265F85B-2EBB-0AC0-DC53-A362E721313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00409" y="4514639"/>
            <a:ext cx="146027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4EDF374-8B6D-6FAE-D6C1-FA4098EC4305}"/>
              </a:ext>
            </a:extLst>
          </p:cNvPr>
          <p:cNvSpPr txBox="1"/>
          <p:nvPr/>
        </p:nvSpPr>
        <p:spPr>
          <a:xfrm>
            <a:off x="1172576" y="2555338"/>
            <a:ext cx="366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Нарушение устава 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A7118C-259D-AEA3-47DF-D4A495571B86}"/>
              </a:ext>
            </a:extLst>
          </p:cNvPr>
          <p:cNvSpPr txBox="1"/>
          <p:nvPr/>
        </p:nvSpPr>
        <p:spPr>
          <a:xfrm>
            <a:off x="1172576" y="3386587"/>
            <a:ext cx="385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Прогулы, сквернословие, курение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CE7AC0F-FBF5-9C65-B780-BDE89CAED5C8}"/>
              </a:ext>
            </a:extLst>
          </p:cNvPr>
          <p:cNvSpPr txBox="1"/>
          <p:nvPr/>
        </p:nvSpPr>
        <p:spPr>
          <a:xfrm>
            <a:off x="1149359" y="4302274"/>
            <a:ext cx="344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Montserrat" panose="00000500000000000000" pitchFamily="2" charset="-52"/>
              </a:rPr>
              <a:t>Агрессивное поведение, драки и т. п.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0912C6D-B413-F808-347C-124BB3C7CAEC}"/>
              </a:ext>
            </a:extLst>
          </p:cNvPr>
          <p:cNvSpPr txBox="1"/>
          <p:nvPr/>
        </p:nvSpPr>
        <p:spPr>
          <a:xfrm>
            <a:off x="7337217" y="2528962"/>
            <a:ext cx="424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Употребление спиртосодержащих, наркотических веществ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3A61E32-72DA-BFAF-2C6F-3E5172C2E21B}"/>
              </a:ext>
            </a:extLst>
          </p:cNvPr>
          <p:cNvSpPr txBox="1"/>
          <p:nvPr/>
        </p:nvSpPr>
        <p:spPr>
          <a:xfrm>
            <a:off x="7327440" y="3452292"/>
            <a:ext cx="310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Самовольные уходы из дома, попытка суицида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B2C5D99-A5AC-7B37-6C54-2A44470BBD49}"/>
              </a:ext>
            </a:extLst>
          </p:cNvPr>
          <p:cNvSpPr txBox="1"/>
          <p:nvPr/>
        </p:nvSpPr>
        <p:spPr>
          <a:xfrm>
            <a:off x="7337217" y="4256676"/>
            <a:ext cx="31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Совершение преступления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70227" y="1142046"/>
            <a:ext cx="824802" cy="82480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751728" y="1244101"/>
            <a:ext cx="12587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rgbClr val="2168EE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7117938" y="1142046"/>
            <a:ext cx="824802" cy="824802"/>
          </a:xfrm>
          <a:prstGeom prst="ellipse">
            <a:avLst/>
          </a:prstGeom>
          <a:solidFill>
            <a:schemeClr val="bg1"/>
          </a:solidFill>
          <a:ln w="1905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6899439" y="1244101"/>
            <a:ext cx="12587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2168EE"/>
                </a:solidFill>
                <a:latin typeface="Montserrat SemiBold" panose="00000700000000000000" pitchFamily="2" charset="-52"/>
              </a:rPr>
              <a:t>2</a:t>
            </a:r>
            <a:endParaRPr lang="ru-RU" sz="4400" dirty="0">
              <a:solidFill>
                <a:srgbClr val="2168EE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5023897" y="6271336"/>
            <a:ext cx="1441817" cy="479132"/>
            <a:chOff x="618275" y="5784697"/>
            <a:chExt cx="1441817" cy="479132"/>
          </a:xfrm>
        </p:grpSpPr>
        <p:sp>
          <p:nvSpPr>
            <p:cNvPr id="145" name="Овал 144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3" name="Овал 152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289527">
            <a:off x="10932390" y="2773592"/>
            <a:ext cx="5197776" cy="5197776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Овал 164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191782" y="3556560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5293284" y="3556560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1266720" y="3585993"/>
            <a:ext cx="1572358" cy="1572358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1717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4737476" y="-4737476"/>
            <a:ext cx="2717050" cy="121920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3497B0EF-EAE3-2C9A-2F46-570CAC82FDEA}"/>
              </a:ext>
            </a:extLst>
          </p:cNvPr>
          <p:cNvSpPr txBox="1"/>
          <p:nvPr/>
        </p:nvSpPr>
        <p:spPr>
          <a:xfrm>
            <a:off x="628444" y="5661057"/>
            <a:ext cx="3103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Опекаемые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73C58CF8-3CD7-0389-FFC2-37916E84ECB2}"/>
              </a:ext>
            </a:extLst>
          </p:cNvPr>
          <p:cNvSpPr txBox="1"/>
          <p:nvPr/>
        </p:nvSpPr>
        <p:spPr>
          <a:xfrm>
            <a:off x="4539011" y="5661057"/>
            <a:ext cx="3103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Мигранты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4FD842B7-128B-3B3F-A936-5C26AA3EEB76}"/>
              </a:ext>
            </a:extLst>
          </p:cNvPr>
          <p:cNvSpPr txBox="1"/>
          <p:nvPr/>
        </p:nvSpPr>
        <p:spPr>
          <a:xfrm>
            <a:off x="8440841" y="5661057"/>
            <a:ext cx="3103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ОВЗ (инвалиды)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00534-FBCA-D1FE-D492-20ED87A9B24A}"/>
              </a:ext>
            </a:extLst>
          </p:cNvPr>
          <p:cNvSpPr txBox="1"/>
          <p:nvPr/>
        </p:nvSpPr>
        <p:spPr>
          <a:xfrm>
            <a:off x="628444" y="365760"/>
            <a:ext cx="9446581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1050" b="1" dirty="0" smtClean="0"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sz="4000" b="1" dirty="0" smtClean="0">
              <a:solidFill>
                <a:schemeClr val="accent1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В  группу риска также входят</a:t>
            </a:r>
            <a:endParaRPr lang="ru-RU" sz="40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69" name="Группа 168"/>
          <p:cNvGrpSpPr/>
          <p:nvPr/>
        </p:nvGrpSpPr>
        <p:grpSpPr>
          <a:xfrm>
            <a:off x="10504434" y="695058"/>
            <a:ext cx="1441817" cy="479132"/>
            <a:chOff x="618275" y="5784697"/>
            <a:chExt cx="1441817" cy="479132"/>
          </a:xfrm>
        </p:grpSpPr>
        <p:sp>
          <p:nvSpPr>
            <p:cNvPr id="170" name="Овал 169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46415" y="4114800"/>
            <a:ext cx="123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B0604020202020204" charset="-52"/>
              </a:rPr>
              <a:t>17 человек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651" y="4039986"/>
            <a:ext cx="113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B0604020202020204" charset="-52"/>
              </a:rPr>
              <a:t>14 человек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030" y="2044930"/>
            <a:ext cx="567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20B0604020202020204" charset="-52"/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20B0604020202020204" charset="-52"/>
            </a:endParaRP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20B0604020202020204" charset="-52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Montserrat SemiBold" panose="020B0604020202020204" charset="-52"/>
              </a:rPr>
              <a:t>В моей школе:</a:t>
            </a:r>
            <a:endParaRPr lang="ru-RU" b="1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1447" y="4114800"/>
            <a:ext cx="100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20 человек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20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Овал 201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1237624" y="2771663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11крпаешоР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4775842" y="2950366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8092859" y="2797966"/>
            <a:ext cx="1376836" cy="1376836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618068" y="512440"/>
            <a:ext cx="917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Работа с </a:t>
            </a: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трудными детьми в классе</a:t>
            </a:r>
            <a:endParaRPr lang="ru-RU" sz="40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3497B0EF-EAE3-2C9A-2F46-570CAC82FDEA}"/>
              </a:ext>
            </a:extLst>
          </p:cNvPr>
          <p:cNvSpPr txBox="1"/>
          <p:nvPr/>
        </p:nvSpPr>
        <p:spPr>
          <a:xfrm>
            <a:off x="801708" y="4984526"/>
            <a:ext cx="338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Работа с семьей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73C58CF8-3CD7-0389-FFC2-37916E84ECB2}"/>
              </a:ext>
            </a:extLst>
          </p:cNvPr>
          <p:cNvSpPr txBox="1"/>
          <p:nvPr/>
        </p:nvSpPr>
        <p:spPr>
          <a:xfrm>
            <a:off x="3984919" y="4984526"/>
            <a:ext cx="329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Работа с подростком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4FD842B7-128B-3B3F-A936-5C26AA3EEB76}"/>
              </a:ext>
            </a:extLst>
          </p:cNvPr>
          <p:cNvSpPr txBox="1"/>
          <p:nvPr/>
        </p:nvSpPr>
        <p:spPr>
          <a:xfrm>
            <a:off x="8014317" y="4939373"/>
            <a:ext cx="31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Работа с учителями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5855936" y="532722"/>
            <a:ext cx="480130" cy="12192002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19012421">
            <a:off x="10308946" y="-2137454"/>
            <a:ext cx="4256244" cy="4256244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6" name="Группа 205"/>
          <p:cNvGrpSpPr/>
          <p:nvPr/>
        </p:nvGrpSpPr>
        <p:grpSpPr>
          <a:xfrm>
            <a:off x="10276074" y="512956"/>
            <a:ext cx="1441817" cy="479132"/>
            <a:chOff x="618275" y="5784697"/>
            <a:chExt cx="1441817" cy="479132"/>
          </a:xfrm>
        </p:grpSpPr>
        <p:sp>
          <p:nvSpPr>
            <p:cNvPr id="207" name="Овал 206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5" name="Google Shape;13573;p70"/>
          <p:cNvSpPr/>
          <p:nvPr/>
        </p:nvSpPr>
        <p:spPr>
          <a:xfrm>
            <a:off x="1559924" y="3076279"/>
            <a:ext cx="732236" cy="714460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21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3" name="Google Shape;13573;p70"/>
          <p:cNvSpPr/>
          <p:nvPr/>
        </p:nvSpPr>
        <p:spPr>
          <a:xfrm>
            <a:off x="8415159" y="3129154"/>
            <a:ext cx="732236" cy="714460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21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3573;p70"/>
          <p:cNvSpPr/>
          <p:nvPr/>
        </p:nvSpPr>
        <p:spPr>
          <a:xfrm>
            <a:off x="5098142" y="3281554"/>
            <a:ext cx="732236" cy="714460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21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9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4946116" y="-4959881"/>
            <a:ext cx="2299768" cy="121920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1543577" y="1842074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2329822" y="587380"/>
            <a:ext cx="753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Работа с семьей</a:t>
            </a:r>
            <a:endParaRPr lang="ru-RU" sz="40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5E629-967B-1528-28D9-D57FCB9F2B88}"/>
              </a:ext>
            </a:extLst>
          </p:cNvPr>
          <p:cNvSpPr txBox="1"/>
          <p:nvPr/>
        </p:nvSpPr>
        <p:spPr>
          <a:xfrm>
            <a:off x="781974" y="3101403"/>
            <a:ext cx="2883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Совместное проведение </a:t>
            </a:r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времени </a:t>
            </a:r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с родителями и </a:t>
            </a:r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детьми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Семейные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праздники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Семейный досуг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Помощь классному руководителю</a:t>
            </a:r>
          </a:p>
          <a:p>
            <a:endParaRPr lang="ru-RU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1442623" y="2018399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>
                <a:solidFill>
                  <a:srgbClr val="93278F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B80C075-D7E2-AF63-621D-CC94F04CA79F}"/>
              </a:ext>
            </a:extLst>
          </p:cNvPr>
          <p:cNvSpPr txBox="1"/>
          <p:nvPr/>
        </p:nvSpPr>
        <p:spPr>
          <a:xfrm>
            <a:off x="4588625" y="3352986"/>
            <a:ext cx="296720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Родительский всеобуч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Использование видеороликов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«Азбука семьи»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от Института воспитания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Тематические родительские собрания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Возрождение семейных традиций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5D277DC3-CE29-7670-31A4-9E2FF1E1EB13}"/>
              </a:ext>
            </a:extLst>
          </p:cNvPr>
          <p:cNvSpPr txBox="1"/>
          <p:nvPr/>
        </p:nvSpPr>
        <p:spPr>
          <a:xfrm>
            <a:off x="8460606" y="3352986"/>
            <a:ext cx="35219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Психолого-педагогическое консультирование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Индивидуальные занятия</a:t>
            </a: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«Роль семьи в развитии ребенка»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Супружеский конфликт и эмоциональное состояние </a:t>
            </a: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ребенка»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Детско-родительский конфликт и способы его преодоления» </a:t>
            </a:r>
            <a:endParaRPr lang="ru-RU" sz="14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Влияние крика на ребенка» «Наказание молчанием»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134" name="Прямая соединительная линия 1133">
            <a:extLst>
              <a:ext uri="{FF2B5EF4-FFF2-40B4-BE49-F238E27FC236}">
                <a16:creationId xmlns:a16="http://schemas.microsoft.com/office/drawing/2014/main" id="{0C006737-E199-0453-044D-C9B537E5FF2A}"/>
              </a:ext>
            </a:extLst>
          </p:cNvPr>
          <p:cNvCxnSpPr>
            <a:cxnSpLocks/>
          </p:cNvCxnSpPr>
          <p:nvPr/>
        </p:nvCxnSpPr>
        <p:spPr>
          <a:xfrm>
            <a:off x="8127999" y="2570941"/>
            <a:ext cx="0" cy="4005116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Прямая соединительная линия 1141">
            <a:extLst>
              <a:ext uri="{FF2B5EF4-FFF2-40B4-BE49-F238E27FC236}">
                <a16:creationId xmlns:a16="http://schemas.microsoft.com/office/drawing/2014/main" id="{673062C1-D8DF-8F21-130F-CD2DA7A89ADA}"/>
              </a:ext>
            </a:extLst>
          </p:cNvPr>
          <p:cNvCxnSpPr>
            <a:cxnSpLocks/>
          </p:cNvCxnSpPr>
          <p:nvPr/>
        </p:nvCxnSpPr>
        <p:spPr>
          <a:xfrm>
            <a:off x="4063999" y="2570941"/>
            <a:ext cx="0" cy="4005116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5563765" y="1842075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5468978" y="2018400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 smtClean="0">
                <a:solidFill>
                  <a:srgbClr val="93278F"/>
                </a:solidFill>
                <a:latin typeface="Montserrat SemiBold" panose="00000700000000000000" pitchFamily="2" charset="-52"/>
              </a:rPr>
              <a:t>2</a:t>
            </a:r>
            <a:endParaRPr lang="ru-RU" sz="5400" dirty="0">
              <a:solidFill>
                <a:srgbClr val="93278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4304C738-5B2C-AE1F-B004-AF06E7E7BC4D}"/>
              </a:ext>
            </a:extLst>
          </p:cNvPr>
          <p:cNvSpPr/>
          <p:nvPr/>
        </p:nvSpPr>
        <p:spPr>
          <a:xfrm rot="8865460">
            <a:off x="9583954" y="1842075"/>
            <a:ext cx="1058570" cy="1058570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162702D-E4BF-D83A-8BE5-6549D6D7F961}"/>
              </a:ext>
            </a:extLst>
          </p:cNvPr>
          <p:cNvSpPr txBox="1"/>
          <p:nvPr/>
        </p:nvSpPr>
        <p:spPr>
          <a:xfrm>
            <a:off x="9483000" y="2018400"/>
            <a:ext cx="12587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 smtClean="0">
                <a:solidFill>
                  <a:srgbClr val="93278F"/>
                </a:solidFill>
                <a:latin typeface="Montserrat SemiBold" panose="00000700000000000000" pitchFamily="2" charset="-52"/>
              </a:rPr>
              <a:t>3</a:t>
            </a:r>
            <a:endParaRPr lang="ru-RU" sz="5400" dirty="0">
              <a:solidFill>
                <a:srgbClr val="93278F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10540785" y="6096925"/>
            <a:ext cx="1441817" cy="479132"/>
            <a:chOff x="618275" y="5784697"/>
            <a:chExt cx="1441817" cy="479132"/>
          </a:xfrm>
        </p:grpSpPr>
        <p:sp>
          <p:nvSpPr>
            <p:cNvPr id="171" name="Овал 170"/>
            <p:cNvSpPr/>
            <p:nvPr/>
          </p:nvSpPr>
          <p:spPr>
            <a:xfrm>
              <a:off x="618275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1039261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1460247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1881233" y="5784697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828768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1249754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670740" y="6084970"/>
              <a:ext cx="178859" cy="178859"/>
            </a:xfrm>
            <a:prstGeom prst="ellipse">
              <a:avLst/>
            </a:prstGeom>
            <a:gradFill flip="none" rotWithShape="1">
              <a:gsLst>
                <a:gs pos="54000">
                  <a:srgbClr val="5AC6E8"/>
                </a:gs>
                <a:gs pos="0">
                  <a:schemeClr val="bg1"/>
                </a:gs>
                <a:gs pos="100000">
                  <a:srgbClr val="71CDF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28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556</Words>
  <Application>Microsoft Office PowerPoint</Application>
  <PresentationFormat>Широкоэкранный</PresentationFormat>
  <Paragraphs>200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Montserrat SemiBold</vt:lpstr>
      <vt:lpstr>Arial Black</vt:lpstr>
      <vt:lpstr>Montserrat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Григорьевна Порошина</cp:lastModifiedBy>
  <cp:revision>75</cp:revision>
  <dcterms:created xsi:type="dcterms:W3CDTF">2023-01-31T14:05:34Z</dcterms:created>
  <dcterms:modified xsi:type="dcterms:W3CDTF">2023-04-07T11:48:19Z</dcterms:modified>
</cp:coreProperties>
</file>