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9" r:id="rId6"/>
    <p:sldId id="270" r:id="rId7"/>
    <p:sldId id="258" r:id="rId8"/>
    <p:sldId id="259" r:id="rId9"/>
    <p:sldId id="268" r:id="rId10"/>
  </p:sldIdLst>
  <p:sldSz cx="18288000" cy="10287000"/>
  <p:notesSz cx="6858000" cy="9144000"/>
  <p:embeddedFontLst>
    <p:embeddedFont>
      <p:font typeface="Circe Bold" panose="020B0604020202020204" charset="-52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 Bold" panose="020B0604020202020204" charset="-52"/>
      <p:regular r:id="rId16"/>
    </p:embeddedFont>
    <p:embeddedFont>
      <p:font typeface="Montserrat" panose="020B0604020202020204" charset="-52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078114" y="-3109100"/>
            <a:ext cx="4305786" cy="16227635"/>
            <a:chOff x="0" y="0"/>
            <a:chExt cx="2354580" cy="88739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8873936"/>
            </a:xfrm>
            <a:custGeom>
              <a:avLst/>
              <a:gdLst/>
              <a:ahLst/>
              <a:cxnLst/>
              <a:rect l="l" t="t" r="r" b="b"/>
              <a:pathLst>
                <a:path w="2353310" h="8873936">
                  <a:moveTo>
                    <a:pt x="784860" y="8806626"/>
                  </a:moveTo>
                  <a:cubicBezTo>
                    <a:pt x="905510" y="8847265"/>
                    <a:pt x="1042670" y="8873936"/>
                    <a:pt x="1177290" y="8873936"/>
                  </a:cubicBezTo>
                  <a:cubicBezTo>
                    <a:pt x="1311910" y="8873936"/>
                    <a:pt x="1441450" y="8851076"/>
                    <a:pt x="1560830" y="8810436"/>
                  </a:cubicBezTo>
                  <a:cubicBezTo>
                    <a:pt x="1563370" y="8809165"/>
                    <a:pt x="1565910" y="8809165"/>
                    <a:pt x="1568450" y="8807896"/>
                  </a:cubicBezTo>
                  <a:cubicBezTo>
                    <a:pt x="2016760" y="8645336"/>
                    <a:pt x="2346960" y="8216076"/>
                    <a:pt x="2353310" y="7695949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7690059"/>
                  </a:lnTo>
                  <a:cubicBezTo>
                    <a:pt x="6350" y="8218615"/>
                    <a:pt x="331470" y="8647875"/>
                    <a:pt x="784860" y="8806625"/>
                  </a:cubicBezTo>
                  <a:close/>
                </a:path>
              </a:pathLst>
            </a:custGeom>
            <a:solidFill>
              <a:srgbClr val="B42020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341886" y="8743878"/>
            <a:ext cx="3604228" cy="102884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6423102" y="5925870"/>
            <a:ext cx="1921722" cy="16743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646340" y="4231461"/>
            <a:ext cx="14792217" cy="1546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31"/>
              </a:lnSpc>
            </a:pPr>
            <a:r>
              <a:rPr lang="ru-RU" sz="5199" dirty="0" smtClean="0">
                <a:solidFill>
                  <a:srgbClr val="FFFFFF"/>
                </a:solidFill>
                <a:latin typeface="Circe Bold"/>
              </a:rPr>
              <a:t>ОРГАНИЗАЦИЯ УЧЕНИЧЕСКОГО САМОУПРАВЛЕНИЯ НА УРОВНЕ КЛАССА</a:t>
            </a:r>
            <a:endParaRPr lang="en-US" sz="5199" dirty="0">
              <a:solidFill>
                <a:srgbClr val="FFFFFF"/>
              </a:solidFill>
              <a:latin typeface="Circe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341886" y="8743878"/>
            <a:ext cx="3604228" cy="102884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481254" y="205849"/>
            <a:ext cx="11325491" cy="1300729"/>
            <a:chOff x="0" y="0"/>
            <a:chExt cx="5750126" cy="660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750127" cy="660400"/>
            </a:xfrm>
            <a:custGeom>
              <a:avLst/>
              <a:gdLst/>
              <a:ahLst/>
              <a:cxnLst/>
              <a:rect l="l" t="t" r="r" b="b"/>
              <a:pathLst>
                <a:path w="5750127" h="660400">
                  <a:moveTo>
                    <a:pt x="562566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625666" y="0"/>
                  </a:lnTo>
                  <a:cubicBezTo>
                    <a:pt x="5694246" y="0"/>
                    <a:pt x="5750127" y="55880"/>
                    <a:pt x="5750127" y="124460"/>
                  </a:cubicBezTo>
                  <a:lnTo>
                    <a:pt x="5750127" y="535940"/>
                  </a:lnTo>
                  <a:cubicBezTo>
                    <a:pt x="5750127" y="604520"/>
                    <a:pt x="5694246" y="660400"/>
                    <a:pt x="5625666" y="660400"/>
                  </a:cubicBezTo>
                  <a:close/>
                </a:path>
              </a:pathLst>
            </a:custGeom>
            <a:solidFill>
              <a:srgbClr val="B42020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1662837"/>
            <a:ext cx="15695766" cy="402382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42669" y="6125377"/>
            <a:ext cx="17247534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55"/>
              </a:lnSpc>
              <a:spcBef>
                <a:spcPct val="0"/>
              </a:spcBef>
            </a:pPr>
            <a:r>
              <a:rPr lang="ru-RU" sz="2375" dirty="0">
                <a:solidFill>
                  <a:srgbClr val="000000"/>
                </a:solidFill>
                <a:latin typeface="Montserrat"/>
              </a:rPr>
              <a:t>Модель самоуправления на уровне </a:t>
            </a:r>
            <a:r>
              <a:rPr lang="ru-RU" sz="2375" dirty="0" smtClean="0">
                <a:solidFill>
                  <a:srgbClr val="000000"/>
                </a:solidFill>
                <a:latin typeface="Montserrat"/>
              </a:rPr>
              <a:t>класса </a:t>
            </a:r>
            <a:r>
              <a:rPr lang="ru-RU" sz="2375" dirty="0">
                <a:solidFill>
                  <a:srgbClr val="000000"/>
                </a:solidFill>
                <a:latin typeface="Montserrat"/>
              </a:rPr>
              <a:t>должна строго соответствовать целям и задачам </a:t>
            </a:r>
            <a:r>
              <a:rPr lang="ru-RU" sz="2375" dirty="0" smtClean="0">
                <a:solidFill>
                  <a:srgbClr val="000000"/>
                </a:solidFill>
                <a:latin typeface="Montserrat"/>
              </a:rPr>
              <a:t>общешкольного </a:t>
            </a:r>
            <a:r>
              <a:rPr lang="ru-RU" sz="2375" dirty="0">
                <a:solidFill>
                  <a:srgbClr val="000000"/>
                </a:solidFill>
                <a:latin typeface="Montserrat"/>
              </a:rPr>
              <a:t>самоуправления</a:t>
            </a:r>
            <a:endParaRPr lang="en-US" sz="2375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871636" y="522891"/>
            <a:ext cx="10544728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1"/>
              </a:lnSpc>
            </a:pPr>
            <a:r>
              <a:rPr lang="ru-RU" sz="4268" dirty="0" smtClean="0">
                <a:solidFill>
                  <a:srgbClr val="FFFFFF"/>
                </a:solidFill>
                <a:latin typeface="Montserrat Bold"/>
              </a:rPr>
              <a:t>КЛАССНОЕ</a:t>
            </a:r>
            <a:r>
              <a:rPr lang="en-US" sz="4268" dirty="0" smtClean="0">
                <a:solidFill>
                  <a:srgbClr val="FFFFFF"/>
                </a:solidFill>
                <a:latin typeface="Montserrat Bold"/>
              </a:rPr>
              <a:t> </a:t>
            </a:r>
            <a:r>
              <a:rPr lang="en-US" sz="4268" dirty="0">
                <a:solidFill>
                  <a:srgbClr val="FFFFFF"/>
                </a:solidFill>
                <a:latin typeface="Montserrat Bold"/>
              </a:rPr>
              <a:t>САМОУПРАВЛЕНИЕ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07109" y="2011126"/>
            <a:ext cx="14456691" cy="3124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76"/>
              </a:lnSpc>
              <a:spcBef>
                <a:spcPct val="0"/>
              </a:spcBef>
            </a:pPr>
            <a:r>
              <a:rPr lang="ru-RU" sz="3200" b="1" dirty="0">
                <a:latin typeface="Montserrat"/>
              </a:rPr>
              <a:t>Самоуправление в классном коллективе </a:t>
            </a:r>
            <a:r>
              <a:rPr lang="ru-RU" sz="3200" dirty="0">
                <a:solidFill>
                  <a:srgbClr val="B42020"/>
                </a:solidFill>
                <a:latin typeface="Montserrat"/>
              </a:rPr>
              <a:t>можно определить как </a:t>
            </a:r>
            <a:r>
              <a:rPr lang="ru-RU" sz="3200" dirty="0" smtClean="0">
                <a:solidFill>
                  <a:srgbClr val="B42020"/>
                </a:solidFill>
                <a:latin typeface="Montserrat"/>
              </a:rPr>
              <a:t>действия </a:t>
            </a:r>
            <a:r>
              <a:rPr lang="ru-RU" sz="3200" dirty="0">
                <a:solidFill>
                  <a:srgbClr val="B42020"/>
                </a:solidFill>
                <a:latin typeface="Montserrat"/>
              </a:rPr>
              <a:t>обучающихся, осуществляемые самостоятельно с </a:t>
            </a:r>
            <a:r>
              <a:rPr lang="ru-RU" sz="3200" dirty="0" smtClean="0">
                <a:solidFill>
                  <a:srgbClr val="B42020"/>
                </a:solidFill>
                <a:latin typeface="Montserrat"/>
              </a:rPr>
              <a:t>участием </a:t>
            </a:r>
            <a:r>
              <a:rPr lang="ru-RU" sz="3200" dirty="0">
                <a:solidFill>
                  <a:srgbClr val="B42020"/>
                </a:solidFill>
                <a:latin typeface="Montserrat"/>
              </a:rPr>
              <a:t>классного руководителя, по планированию, организации и </a:t>
            </a:r>
            <a:r>
              <a:rPr lang="ru-RU" sz="3200" dirty="0" smtClean="0">
                <a:solidFill>
                  <a:srgbClr val="B42020"/>
                </a:solidFill>
                <a:latin typeface="Montserrat"/>
              </a:rPr>
              <a:t>анализу </a:t>
            </a:r>
            <a:r>
              <a:rPr lang="ru-RU" sz="3200" dirty="0">
                <a:solidFill>
                  <a:srgbClr val="B42020"/>
                </a:solidFill>
                <a:latin typeface="Montserrat"/>
              </a:rPr>
              <a:t>классной деятельности, направленной на создание благоприятных </a:t>
            </a:r>
            <a:r>
              <a:rPr lang="ru-RU" sz="3200" dirty="0" smtClean="0">
                <a:solidFill>
                  <a:srgbClr val="B42020"/>
                </a:solidFill>
                <a:latin typeface="Montserrat"/>
              </a:rPr>
              <a:t>условий </a:t>
            </a:r>
            <a:r>
              <a:rPr lang="ru-RU" sz="3200" dirty="0">
                <a:solidFill>
                  <a:srgbClr val="B42020"/>
                </a:solidFill>
                <a:latin typeface="Montserrat"/>
              </a:rPr>
              <a:t>для развития и самореализации членов коллектива, решения </a:t>
            </a:r>
            <a:r>
              <a:rPr lang="ru-RU" sz="3200" dirty="0" smtClean="0">
                <a:solidFill>
                  <a:srgbClr val="B42020"/>
                </a:solidFill>
                <a:latin typeface="Montserrat"/>
              </a:rPr>
              <a:t>социально </a:t>
            </a:r>
            <a:r>
              <a:rPr lang="ru-RU" sz="3200" dirty="0">
                <a:solidFill>
                  <a:srgbClr val="B42020"/>
                </a:solidFill>
                <a:latin typeface="Montserrat"/>
              </a:rPr>
              <a:t>ценных задач.</a:t>
            </a:r>
            <a:endParaRPr lang="en-US" sz="3200" dirty="0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5234803" y="2933700"/>
            <a:ext cx="2336143" cy="2035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8288000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341886" y="8743878"/>
            <a:ext cx="3604228" cy="102884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5400000">
            <a:off x="8021290" y="-3214920"/>
            <a:ext cx="4305786" cy="16227635"/>
            <a:chOff x="0" y="0"/>
            <a:chExt cx="2354580" cy="88739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53310" cy="8873936"/>
            </a:xfrm>
            <a:custGeom>
              <a:avLst/>
              <a:gdLst/>
              <a:ahLst/>
              <a:cxnLst/>
              <a:rect l="l" t="t" r="r" b="b"/>
              <a:pathLst>
                <a:path w="2353310" h="8873936">
                  <a:moveTo>
                    <a:pt x="784860" y="8806626"/>
                  </a:moveTo>
                  <a:cubicBezTo>
                    <a:pt x="905510" y="8847265"/>
                    <a:pt x="1042670" y="8873936"/>
                    <a:pt x="1177290" y="8873936"/>
                  </a:cubicBezTo>
                  <a:cubicBezTo>
                    <a:pt x="1311910" y="8873936"/>
                    <a:pt x="1441450" y="8851076"/>
                    <a:pt x="1560830" y="8810436"/>
                  </a:cubicBezTo>
                  <a:cubicBezTo>
                    <a:pt x="1563370" y="8809165"/>
                    <a:pt x="1565910" y="8809165"/>
                    <a:pt x="1568450" y="8807896"/>
                  </a:cubicBezTo>
                  <a:cubicBezTo>
                    <a:pt x="2016760" y="8645336"/>
                    <a:pt x="2346960" y="8216076"/>
                    <a:pt x="2353310" y="7695949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7690059"/>
                  </a:lnTo>
                  <a:cubicBezTo>
                    <a:pt x="6350" y="8218615"/>
                    <a:pt x="331470" y="8647875"/>
                    <a:pt x="784860" y="8806625"/>
                  </a:cubicBezTo>
                  <a:close/>
                </a:path>
              </a:pathLst>
            </a:custGeom>
            <a:solidFill>
              <a:srgbClr val="B42020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3463801" y="3703867"/>
            <a:ext cx="14684297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62"/>
              </a:lnSpc>
            </a:pPr>
            <a:r>
              <a:rPr lang="ru-RU" sz="5484" dirty="0" smtClean="0">
                <a:solidFill>
                  <a:srgbClr val="FFFFFF"/>
                </a:solidFill>
                <a:latin typeface="Montserrat Bold"/>
              </a:rPr>
              <a:t>Организация </a:t>
            </a:r>
            <a:r>
              <a:rPr lang="ru-RU" sz="5484" dirty="0">
                <a:solidFill>
                  <a:srgbClr val="FFFFFF"/>
                </a:solidFill>
                <a:latin typeface="Montserrat Bold"/>
              </a:rPr>
              <a:t>ученического самоуправления в начальных, </a:t>
            </a:r>
          </a:p>
          <a:p>
            <a:pPr algn="ctr">
              <a:lnSpc>
                <a:spcPts val="6362"/>
              </a:lnSpc>
            </a:pPr>
            <a:r>
              <a:rPr lang="ru-RU" sz="5484" dirty="0">
                <a:solidFill>
                  <a:srgbClr val="FFFFFF"/>
                </a:solidFill>
                <a:latin typeface="Montserrat Bold"/>
              </a:rPr>
              <a:t>средних и старших классах</a:t>
            </a:r>
            <a:endParaRPr lang="en-US" sz="5484" dirty="0">
              <a:solidFill>
                <a:srgbClr val="FFFFFF"/>
              </a:solidFill>
              <a:latin typeface="Montserrat Bold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5908454"/>
            <a:ext cx="3964315" cy="3349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8288000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341886" y="8743878"/>
            <a:ext cx="3604228" cy="102884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4418602" y="4662663"/>
            <a:ext cx="3548445" cy="562433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967992" y="513108"/>
            <a:ext cx="12352016" cy="3590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30"/>
              </a:lnSpc>
              <a:spcBef>
                <a:spcPct val="0"/>
              </a:spcBef>
            </a:pPr>
            <a:r>
              <a:rPr lang="ru-RU" sz="3474" dirty="0" smtClean="0">
                <a:solidFill>
                  <a:srgbClr val="000000"/>
                </a:solidFill>
                <a:latin typeface="Montserrat Bold"/>
              </a:rPr>
              <a:t> </a:t>
            </a:r>
            <a:r>
              <a:rPr lang="ru-RU" sz="3474" b="1" dirty="0">
                <a:solidFill>
                  <a:srgbClr val="C00000"/>
                </a:solidFill>
                <a:latin typeface="Montserrat Bold"/>
              </a:rPr>
              <a:t>Для детей младшего школьного возраста </a:t>
            </a:r>
            <a:endParaRPr lang="ru-RU" sz="3474" b="1" dirty="0" smtClean="0">
              <a:solidFill>
                <a:srgbClr val="C00000"/>
              </a:solidFill>
              <a:latin typeface="Montserrat Bold"/>
            </a:endParaRPr>
          </a:p>
          <a:p>
            <a:pPr algn="ctr">
              <a:lnSpc>
                <a:spcPts val="4030"/>
              </a:lnSpc>
              <a:spcBef>
                <a:spcPct val="0"/>
              </a:spcBef>
            </a:pPr>
            <a:r>
              <a:rPr lang="ru-RU" sz="3474" dirty="0" smtClean="0">
                <a:solidFill>
                  <a:srgbClr val="000000"/>
                </a:solidFill>
                <a:latin typeface="Montserrat Bold"/>
              </a:rPr>
              <a:t>(</a:t>
            </a:r>
            <a:r>
              <a:rPr lang="ru-RU" sz="3474" dirty="0">
                <a:solidFill>
                  <a:srgbClr val="000000"/>
                </a:solidFill>
                <a:latin typeface="Montserrat Bold"/>
              </a:rPr>
              <a:t>уровень начального </a:t>
            </a:r>
            <a:r>
              <a:rPr lang="ru-RU" sz="3474" dirty="0" smtClean="0">
                <a:solidFill>
                  <a:srgbClr val="000000"/>
                </a:solidFill>
                <a:latin typeface="Montserrat Bold"/>
              </a:rPr>
              <a:t>общего </a:t>
            </a:r>
            <a:r>
              <a:rPr lang="ru-RU" sz="3474" dirty="0">
                <a:solidFill>
                  <a:srgbClr val="000000"/>
                </a:solidFill>
                <a:latin typeface="Montserrat Bold"/>
              </a:rPr>
              <a:t>образования) приоритет отдается созданию благоприятных </a:t>
            </a:r>
          </a:p>
          <a:p>
            <a:pPr algn="ctr">
              <a:lnSpc>
                <a:spcPts val="4030"/>
              </a:lnSpc>
              <a:spcBef>
                <a:spcPct val="0"/>
              </a:spcBef>
            </a:pPr>
            <a:r>
              <a:rPr lang="ru-RU" sz="3474" dirty="0">
                <a:solidFill>
                  <a:srgbClr val="000000"/>
                </a:solidFill>
                <a:latin typeface="Montserrat Bold"/>
              </a:rPr>
              <a:t>условий для приобретения обучающимися социально значимых знаний </a:t>
            </a:r>
          </a:p>
          <a:p>
            <a:pPr algn="ctr">
              <a:lnSpc>
                <a:spcPts val="4030"/>
              </a:lnSpc>
              <a:spcBef>
                <a:spcPct val="0"/>
              </a:spcBef>
            </a:pPr>
            <a:r>
              <a:rPr lang="ru-RU" sz="3474" dirty="0">
                <a:solidFill>
                  <a:srgbClr val="000000"/>
                </a:solidFill>
                <a:latin typeface="Montserrat Bold"/>
              </a:rPr>
              <a:t>об основных нормах и традициях общества, в котором они живут.</a:t>
            </a:r>
            <a:endParaRPr lang="en-US" sz="3474" dirty="0">
              <a:solidFill>
                <a:srgbClr val="000000"/>
              </a:solidFill>
              <a:latin typeface="Montserrat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222482" y="280712"/>
            <a:ext cx="3189665" cy="3189665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B4202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-36688" y="159558"/>
            <a:ext cx="3456958" cy="3431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78"/>
              </a:lnSpc>
              <a:spcBef>
                <a:spcPct val="0"/>
              </a:spcBef>
            </a:pPr>
            <a:r>
              <a:rPr lang="en-US" sz="23084" dirty="0">
                <a:solidFill>
                  <a:srgbClr val="FFFFFF"/>
                </a:solidFill>
                <a:latin typeface="Montserrat Bold"/>
              </a:rPr>
              <a:t>1</a:t>
            </a:r>
          </a:p>
        </p:txBody>
      </p:sp>
      <p:sp>
        <p:nvSpPr>
          <p:cNvPr id="14" name="TextBox 6"/>
          <p:cNvSpPr txBox="1"/>
          <p:nvPr/>
        </p:nvSpPr>
        <p:spPr>
          <a:xfrm>
            <a:off x="30480" y="4876691"/>
            <a:ext cx="14388122" cy="2564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30"/>
              </a:lnSpc>
              <a:spcBef>
                <a:spcPct val="0"/>
              </a:spcBef>
            </a:pPr>
            <a:r>
              <a:rPr lang="ru-RU" sz="2800" dirty="0" smtClean="0">
                <a:solidFill>
                  <a:srgbClr val="000000"/>
                </a:solidFill>
                <a:latin typeface="Montserrat Bold"/>
              </a:rPr>
              <a:t>Деятельность выражена </a:t>
            </a:r>
            <a:r>
              <a:rPr lang="ru-RU" sz="2800" dirty="0">
                <a:solidFill>
                  <a:srgbClr val="000000"/>
                </a:solidFill>
                <a:latin typeface="Montserrat Bold"/>
              </a:rPr>
              <a:t>в следующем: знакомство с ученическим самоуправлением </a:t>
            </a:r>
            <a:r>
              <a:rPr lang="ru-RU" sz="2800" dirty="0" smtClean="0">
                <a:solidFill>
                  <a:srgbClr val="000000"/>
                </a:solidFill>
                <a:latin typeface="Montserrat Bold"/>
              </a:rPr>
              <a:t>через </a:t>
            </a:r>
            <a:r>
              <a:rPr lang="ru-RU" sz="2800" dirty="0">
                <a:solidFill>
                  <a:srgbClr val="000000"/>
                </a:solidFill>
                <a:latin typeface="Montserrat Bold"/>
              </a:rPr>
              <a:t>игры, интерактивные уроки по академическим правам, </a:t>
            </a:r>
            <a:r>
              <a:rPr lang="ru-RU" sz="2800" dirty="0" smtClean="0">
                <a:solidFill>
                  <a:srgbClr val="000000"/>
                </a:solidFill>
                <a:latin typeface="Montserrat Bold"/>
              </a:rPr>
              <a:t>знакомство </a:t>
            </a:r>
            <a:r>
              <a:rPr lang="ru-RU" sz="2800" dirty="0">
                <a:solidFill>
                  <a:srgbClr val="000000"/>
                </a:solidFill>
                <a:latin typeface="Montserrat Bold"/>
              </a:rPr>
              <a:t>с государственным устройством Российской Федерации, </a:t>
            </a:r>
            <a:r>
              <a:rPr lang="ru-RU" sz="2800" dirty="0" smtClean="0">
                <a:solidFill>
                  <a:srgbClr val="000000"/>
                </a:solidFill>
                <a:latin typeface="Montserrat Bold"/>
              </a:rPr>
              <a:t>организация </a:t>
            </a:r>
            <a:r>
              <a:rPr lang="ru-RU" sz="2800" dirty="0">
                <a:solidFill>
                  <a:srgbClr val="000000"/>
                </a:solidFill>
                <a:latin typeface="Montserrat Bold"/>
              </a:rPr>
              <a:t>шефской работы для младших классов, ведение классных </a:t>
            </a:r>
            <a:r>
              <a:rPr lang="ru-RU" sz="2800" dirty="0" smtClean="0">
                <a:solidFill>
                  <a:srgbClr val="000000"/>
                </a:solidFill>
                <a:latin typeface="Montserrat Bold"/>
              </a:rPr>
              <a:t>уголков</a:t>
            </a:r>
            <a:r>
              <a:rPr lang="ru-RU" sz="2800" dirty="0">
                <a:solidFill>
                  <a:srgbClr val="000000"/>
                </a:solidFill>
                <a:latin typeface="Montserrat Bold"/>
              </a:rPr>
              <a:t>, организация классных проектов и мероприятий</a:t>
            </a:r>
            <a:endParaRPr lang="en-US" sz="2800" dirty="0">
              <a:solidFill>
                <a:srgbClr val="000000"/>
              </a:solidFill>
              <a:latin typeface="Montserra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8288000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341886" y="8743878"/>
            <a:ext cx="3604228" cy="102884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441718" y="513763"/>
            <a:ext cx="12101866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30"/>
              </a:lnSpc>
              <a:spcBef>
                <a:spcPct val="0"/>
              </a:spcBef>
            </a:pPr>
            <a:r>
              <a:rPr lang="ru-RU" sz="3474" b="1" dirty="0">
                <a:solidFill>
                  <a:srgbClr val="C00000"/>
                </a:solidFill>
                <a:latin typeface="Montserrat Bold"/>
              </a:rPr>
              <a:t>Для обучающихся среднего звена</a:t>
            </a:r>
            <a:r>
              <a:rPr lang="ru-RU" sz="3474" dirty="0">
                <a:solidFill>
                  <a:srgbClr val="000000"/>
                </a:solidFill>
                <a:latin typeface="Montserrat Bold"/>
              </a:rPr>
              <a:t> </a:t>
            </a:r>
            <a:endParaRPr lang="ru-RU" sz="3474" dirty="0" smtClean="0">
              <a:solidFill>
                <a:srgbClr val="000000"/>
              </a:solidFill>
              <a:latin typeface="Montserrat Bold"/>
            </a:endParaRPr>
          </a:p>
          <a:p>
            <a:pPr algn="ctr">
              <a:lnSpc>
                <a:spcPts val="4030"/>
              </a:lnSpc>
              <a:spcBef>
                <a:spcPct val="0"/>
              </a:spcBef>
            </a:pPr>
            <a:r>
              <a:rPr lang="ru-RU" sz="3474" dirty="0" smtClean="0">
                <a:solidFill>
                  <a:srgbClr val="000000"/>
                </a:solidFill>
                <a:latin typeface="Montserrat Bold"/>
              </a:rPr>
              <a:t>(</a:t>
            </a:r>
            <a:r>
              <a:rPr lang="ru-RU" sz="3474" dirty="0">
                <a:solidFill>
                  <a:srgbClr val="000000"/>
                </a:solidFill>
                <a:latin typeface="Montserrat Bold"/>
              </a:rPr>
              <a:t>уровень основного общего </a:t>
            </a:r>
            <a:r>
              <a:rPr lang="ru-RU" sz="3474" dirty="0" smtClean="0">
                <a:solidFill>
                  <a:srgbClr val="000000"/>
                </a:solidFill>
                <a:latin typeface="Montserrat Bold"/>
              </a:rPr>
              <a:t>образования)</a:t>
            </a:r>
          </a:p>
          <a:p>
            <a:pPr algn="ctr">
              <a:lnSpc>
                <a:spcPts val="4030"/>
              </a:lnSpc>
              <a:spcBef>
                <a:spcPct val="0"/>
              </a:spcBef>
            </a:pPr>
            <a:r>
              <a:rPr lang="ru-RU" sz="3474" dirty="0" smtClean="0">
                <a:solidFill>
                  <a:srgbClr val="000000"/>
                </a:solidFill>
                <a:latin typeface="Montserrat Bold"/>
              </a:rPr>
              <a:t>приоритетом </a:t>
            </a:r>
            <a:r>
              <a:rPr lang="ru-RU" sz="3474" dirty="0">
                <a:solidFill>
                  <a:srgbClr val="000000"/>
                </a:solidFill>
                <a:latin typeface="Montserrat Bold"/>
              </a:rPr>
              <a:t>является создание благоприятных условий </a:t>
            </a:r>
            <a:r>
              <a:rPr lang="ru-RU" sz="3474" dirty="0" smtClean="0">
                <a:solidFill>
                  <a:srgbClr val="000000"/>
                </a:solidFill>
                <a:latin typeface="Montserrat Bold"/>
              </a:rPr>
              <a:t>для </a:t>
            </a:r>
            <a:r>
              <a:rPr lang="ru-RU" sz="3474" dirty="0">
                <a:solidFill>
                  <a:srgbClr val="000000"/>
                </a:solidFill>
                <a:latin typeface="Montserrat Bold"/>
              </a:rPr>
              <a:t>развития социально значимых отношений школьников, прежде </a:t>
            </a:r>
            <a:r>
              <a:rPr lang="ru-RU" sz="3474" dirty="0" smtClean="0">
                <a:solidFill>
                  <a:srgbClr val="000000"/>
                </a:solidFill>
                <a:latin typeface="Montserrat Bold"/>
              </a:rPr>
              <a:t>всего </a:t>
            </a:r>
            <a:r>
              <a:rPr lang="ru-RU" sz="3474" dirty="0">
                <a:solidFill>
                  <a:srgbClr val="000000"/>
                </a:solidFill>
                <a:latin typeface="Montserrat Bold"/>
              </a:rPr>
              <a:t>ценностных</a:t>
            </a:r>
            <a:endParaRPr lang="en-US" sz="3474" dirty="0">
              <a:solidFill>
                <a:srgbClr val="000000"/>
              </a:solidFill>
              <a:latin typeface="Montserrat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222482" y="280712"/>
            <a:ext cx="3189665" cy="3189665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B4202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88835" y="159558"/>
            <a:ext cx="3456958" cy="3431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78"/>
              </a:lnSpc>
              <a:spcBef>
                <a:spcPct val="0"/>
              </a:spcBef>
            </a:pPr>
            <a:r>
              <a:rPr lang="ru-RU" sz="23084" dirty="0" smtClean="0">
                <a:solidFill>
                  <a:srgbClr val="FFFFFF"/>
                </a:solidFill>
                <a:latin typeface="Montserrat Bold"/>
              </a:rPr>
              <a:t>2</a:t>
            </a:r>
            <a:endParaRPr lang="en-US" sz="23084" dirty="0">
              <a:solidFill>
                <a:srgbClr val="FFFFFF"/>
              </a:solidFill>
              <a:latin typeface="Montserrat Bold"/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365515" y="4918321"/>
            <a:ext cx="14388122" cy="2564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30"/>
              </a:lnSpc>
              <a:spcBef>
                <a:spcPct val="0"/>
              </a:spcBef>
            </a:pPr>
            <a:r>
              <a:rPr lang="ru-RU" sz="2800" dirty="0">
                <a:solidFill>
                  <a:srgbClr val="000000"/>
                </a:solidFill>
                <a:latin typeface="Montserrat Bold"/>
              </a:rPr>
              <a:t>Виды деятельности с обучающимися среднего звена: включение </a:t>
            </a:r>
          </a:p>
          <a:p>
            <a:pPr algn="ctr">
              <a:lnSpc>
                <a:spcPts val="4030"/>
              </a:lnSpc>
              <a:spcBef>
                <a:spcPct val="0"/>
              </a:spcBef>
            </a:pPr>
            <a:r>
              <a:rPr lang="ru-RU" sz="2800" dirty="0">
                <a:solidFill>
                  <a:srgbClr val="000000"/>
                </a:solidFill>
                <a:latin typeface="Montserrat Bold"/>
              </a:rPr>
              <a:t>обучающихся в ученическое самоуправление, привлечение </a:t>
            </a:r>
            <a:r>
              <a:rPr lang="ru-RU" sz="2800" dirty="0" smtClean="0">
                <a:solidFill>
                  <a:srgbClr val="000000"/>
                </a:solidFill>
                <a:latin typeface="Montserrat Bold"/>
              </a:rPr>
              <a:t>обучающихся </a:t>
            </a:r>
            <a:r>
              <a:rPr lang="ru-RU" sz="2800" dirty="0">
                <a:solidFill>
                  <a:srgbClr val="000000"/>
                </a:solidFill>
                <a:latin typeface="Montserrat Bold"/>
              </a:rPr>
              <a:t>в работу секторов (направлений) ученического совета, участие </a:t>
            </a:r>
          </a:p>
          <a:p>
            <a:pPr algn="ctr">
              <a:lnSpc>
                <a:spcPts val="4030"/>
              </a:lnSpc>
              <a:spcBef>
                <a:spcPct val="0"/>
              </a:spcBef>
            </a:pPr>
            <a:r>
              <a:rPr lang="ru-RU" sz="2800" dirty="0">
                <a:solidFill>
                  <a:srgbClr val="000000"/>
                </a:solidFill>
                <a:latin typeface="Montserrat Bold"/>
              </a:rPr>
              <a:t>в голосовании на выборах, работа в совете старост, работа в классном </a:t>
            </a:r>
          </a:p>
          <a:p>
            <a:pPr algn="ctr">
              <a:lnSpc>
                <a:spcPts val="4030"/>
              </a:lnSpc>
              <a:spcBef>
                <a:spcPct val="0"/>
              </a:spcBef>
            </a:pPr>
            <a:r>
              <a:rPr lang="ru-RU" sz="2800" dirty="0">
                <a:solidFill>
                  <a:srgbClr val="000000"/>
                </a:solidFill>
                <a:latin typeface="Montserrat Bold"/>
              </a:rPr>
              <a:t>самоуправлении, участие в референдуме.</a:t>
            </a:r>
            <a:endParaRPr lang="en-US" sz="2800" dirty="0">
              <a:solidFill>
                <a:srgbClr val="000000"/>
              </a:solidFill>
              <a:latin typeface="Montserrat Bold"/>
            </a:endParaRPr>
          </a:p>
        </p:txBody>
      </p:sp>
      <p:pic>
        <p:nvPicPr>
          <p:cNvPr id="11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085098" y="1502532"/>
            <a:ext cx="2336358" cy="878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1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8288000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341886" y="8743878"/>
            <a:ext cx="3604228" cy="102884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686556" y="593140"/>
            <a:ext cx="12101866" cy="2564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30"/>
              </a:lnSpc>
              <a:spcBef>
                <a:spcPct val="0"/>
              </a:spcBef>
            </a:pPr>
            <a:r>
              <a:rPr lang="ru-RU" sz="3474" b="1" dirty="0">
                <a:solidFill>
                  <a:srgbClr val="C00000"/>
                </a:solidFill>
                <a:latin typeface="Montserrat Bold"/>
              </a:rPr>
              <a:t>Для </a:t>
            </a:r>
            <a:r>
              <a:rPr lang="ru-RU" sz="3474" b="1" dirty="0" smtClean="0">
                <a:solidFill>
                  <a:srgbClr val="C00000"/>
                </a:solidFill>
                <a:latin typeface="Montserrat Bold"/>
              </a:rPr>
              <a:t>старшеклассников</a:t>
            </a:r>
          </a:p>
          <a:p>
            <a:pPr algn="ctr">
              <a:lnSpc>
                <a:spcPts val="4030"/>
              </a:lnSpc>
              <a:spcBef>
                <a:spcPct val="0"/>
              </a:spcBef>
            </a:pPr>
            <a:r>
              <a:rPr lang="ru-RU" sz="3474" dirty="0" smtClean="0">
                <a:latin typeface="Montserrat Bold"/>
              </a:rPr>
              <a:t> </a:t>
            </a:r>
            <a:r>
              <a:rPr lang="ru-RU" sz="3474" dirty="0">
                <a:latin typeface="Montserrat Bold"/>
              </a:rPr>
              <a:t>(уровень среднего общего образования) </a:t>
            </a:r>
          </a:p>
          <a:p>
            <a:pPr algn="ctr">
              <a:lnSpc>
                <a:spcPts val="4030"/>
              </a:lnSpc>
              <a:spcBef>
                <a:spcPct val="0"/>
              </a:spcBef>
            </a:pPr>
            <a:r>
              <a:rPr lang="ru-RU" sz="3474" dirty="0">
                <a:latin typeface="Montserrat Bold"/>
              </a:rPr>
              <a:t>приоритетом является создание благоприятных условий для </a:t>
            </a:r>
            <a:r>
              <a:rPr lang="ru-RU" sz="3474" dirty="0" smtClean="0">
                <a:latin typeface="Montserrat Bold"/>
              </a:rPr>
              <a:t>приобретения </a:t>
            </a:r>
            <a:r>
              <a:rPr lang="ru-RU" sz="3474" dirty="0">
                <a:latin typeface="Montserrat Bold"/>
              </a:rPr>
              <a:t>обучающимися опыта социально значимой </a:t>
            </a:r>
            <a:r>
              <a:rPr lang="ru-RU" sz="3474" dirty="0" smtClean="0">
                <a:latin typeface="Montserrat Bold"/>
              </a:rPr>
              <a:t>деятельности</a:t>
            </a:r>
            <a:endParaRPr lang="en-US" sz="3474" dirty="0">
              <a:latin typeface="Montserrat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222482" y="280712"/>
            <a:ext cx="3189665" cy="3189665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B4202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88835" y="159558"/>
            <a:ext cx="3456958" cy="3431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78"/>
              </a:lnSpc>
              <a:spcBef>
                <a:spcPct val="0"/>
              </a:spcBef>
            </a:pPr>
            <a:r>
              <a:rPr lang="ru-RU" sz="23084" dirty="0">
                <a:solidFill>
                  <a:srgbClr val="FFFFFF"/>
                </a:solidFill>
                <a:latin typeface="Montserrat Bold"/>
              </a:rPr>
              <a:t>3</a:t>
            </a:r>
            <a:endParaRPr lang="en-US" sz="23084" dirty="0">
              <a:solidFill>
                <a:srgbClr val="FFFFFF"/>
              </a:solidFill>
              <a:latin typeface="Montserrat Bold"/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381000" y="3751085"/>
            <a:ext cx="14388122" cy="25253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30"/>
              </a:lnSpc>
              <a:spcBef>
                <a:spcPct val="0"/>
              </a:spcBef>
            </a:pPr>
            <a:r>
              <a:rPr lang="ru-RU" sz="2800" dirty="0">
                <a:solidFill>
                  <a:srgbClr val="000000"/>
                </a:solidFill>
                <a:latin typeface="Montserrat Bold"/>
              </a:rPr>
              <a:t>участие в выборах </a:t>
            </a:r>
            <a:r>
              <a:rPr lang="ru-RU" sz="2800" dirty="0" smtClean="0">
                <a:solidFill>
                  <a:srgbClr val="000000"/>
                </a:solidFill>
                <a:latin typeface="Montserrat Bold"/>
              </a:rPr>
              <a:t>руководящих </a:t>
            </a:r>
            <a:r>
              <a:rPr lang="ru-RU" sz="2800" dirty="0">
                <a:solidFill>
                  <a:srgbClr val="000000"/>
                </a:solidFill>
                <a:latin typeface="Montserrat Bold"/>
              </a:rPr>
              <a:t>должностей в ученическом совете, участие в работе </a:t>
            </a:r>
            <a:r>
              <a:rPr lang="ru-RU" sz="2800" dirty="0" smtClean="0">
                <a:solidFill>
                  <a:srgbClr val="000000"/>
                </a:solidFill>
                <a:latin typeface="Montserrat Bold"/>
              </a:rPr>
              <a:t>совета </a:t>
            </a:r>
            <a:r>
              <a:rPr lang="ru-RU" sz="2800" dirty="0">
                <a:solidFill>
                  <a:srgbClr val="000000"/>
                </a:solidFill>
                <a:latin typeface="Montserrat Bold"/>
              </a:rPr>
              <a:t>старост, инициирование и реализация социально значимых </a:t>
            </a:r>
            <a:r>
              <a:rPr lang="ru-RU" sz="2800" dirty="0" smtClean="0">
                <a:solidFill>
                  <a:srgbClr val="000000"/>
                </a:solidFill>
                <a:latin typeface="Montserrat Bold"/>
              </a:rPr>
              <a:t>проектов </a:t>
            </a:r>
            <a:r>
              <a:rPr lang="ru-RU" sz="2800" dirty="0">
                <a:solidFill>
                  <a:srgbClr val="000000"/>
                </a:solidFill>
                <a:latin typeface="Montserrat Bold"/>
              </a:rPr>
              <a:t>и мероприятий ученического самоуправления, работа в </a:t>
            </a:r>
            <a:r>
              <a:rPr lang="ru-RU" sz="2800" dirty="0" smtClean="0">
                <a:solidFill>
                  <a:srgbClr val="000000"/>
                </a:solidFill>
                <a:latin typeface="Montserrat Bold"/>
              </a:rPr>
              <a:t>классном </a:t>
            </a:r>
            <a:r>
              <a:rPr lang="ru-RU" sz="2800" dirty="0">
                <a:solidFill>
                  <a:srgbClr val="000000"/>
                </a:solidFill>
                <a:latin typeface="Montserrat Bold"/>
              </a:rPr>
              <a:t>самоуправлении, участие в работе совета общеобразовательных </a:t>
            </a:r>
            <a:r>
              <a:rPr lang="ru-RU" sz="2800" dirty="0" smtClean="0">
                <a:solidFill>
                  <a:srgbClr val="000000"/>
                </a:solidFill>
                <a:latin typeface="Montserrat Bold"/>
              </a:rPr>
              <a:t>организаций</a:t>
            </a:r>
            <a:r>
              <a:rPr lang="ru-RU" sz="2800" dirty="0">
                <a:solidFill>
                  <a:srgbClr val="000000"/>
                </a:solidFill>
                <a:latin typeface="Montserrat Bold"/>
              </a:rPr>
              <a:t>, социальное партнерство</a:t>
            </a:r>
            <a:endParaRPr lang="en-US" sz="2800" dirty="0">
              <a:solidFill>
                <a:srgbClr val="000000"/>
              </a:solidFill>
              <a:latin typeface="Montserrat Bold"/>
            </a:endParaRPr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373771" y="5295900"/>
            <a:ext cx="6914229" cy="525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341886" y="8743878"/>
            <a:ext cx="3604228" cy="102884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72950" y="378336"/>
            <a:ext cx="13543044" cy="1300729"/>
            <a:chOff x="0" y="0"/>
            <a:chExt cx="6410298" cy="660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410298" cy="660400"/>
            </a:xfrm>
            <a:custGeom>
              <a:avLst/>
              <a:gdLst/>
              <a:ahLst/>
              <a:cxnLst/>
              <a:rect l="l" t="t" r="r" b="b"/>
              <a:pathLst>
                <a:path w="6410298" h="660400">
                  <a:moveTo>
                    <a:pt x="6285838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285838" y="0"/>
                  </a:lnTo>
                  <a:cubicBezTo>
                    <a:pt x="6354418" y="0"/>
                    <a:pt x="6410298" y="55880"/>
                    <a:pt x="6410298" y="124460"/>
                  </a:cubicBezTo>
                  <a:lnTo>
                    <a:pt x="6410298" y="535940"/>
                  </a:lnTo>
                  <a:cubicBezTo>
                    <a:pt x="6410298" y="604520"/>
                    <a:pt x="6354418" y="660400"/>
                    <a:pt x="6285838" y="660400"/>
                  </a:cubicBezTo>
                  <a:close/>
                </a:path>
              </a:pathLst>
            </a:custGeom>
            <a:solidFill>
              <a:srgbClr val="B42020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31937" y="2053259"/>
            <a:ext cx="993525" cy="916527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846395" y="1876980"/>
            <a:ext cx="11869605" cy="1176169"/>
            <a:chOff x="0" y="0"/>
            <a:chExt cx="4199587" cy="3647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99586" cy="364762"/>
            </a:xfrm>
            <a:custGeom>
              <a:avLst/>
              <a:gdLst/>
              <a:ahLst/>
              <a:cxnLst/>
              <a:rect l="l" t="t" r="r" b="b"/>
              <a:pathLst>
                <a:path w="4199586" h="364762">
                  <a:moveTo>
                    <a:pt x="0" y="0"/>
                  </a:moveTo>
                  <a:lnTo>
                    <a:pt x="4199586" y="0"/>
                  </a:lnTo>
                  <a:lnTo>
                    <a:pt x="4199586" y="364762"/>
                  </a:lnTo>
                  <a:lnTo>
                    <a:pt x="0" y="364762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678843" y="535322"/>
            <a:ext cx="12531258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5"/>
              </a:lnSpc>
            </a:pPr>
            <a:r>
              <a:rPr lang="en-US" sz="2478" dirty="0" err="1">
                <a:solidFill>
                  <a:srgbClr val="FFFFFF"/>
                </a:solidFill>
                <a:latin typeface="Montserrat Bold"/>
              </a:rPr>
              <a:t>Реализация</a:t>
            </a:r>
            <a:r>
              <a:rPr lang="en-US" sz="2478" dirty="0">
                <a:solidFill>
                  <a:srgbClr val="FFFFFF"/>
                </a:solidFill>
                <a:latin typeface="Montserrat Bold"/>
              </a:rPr>
              <a:t> </a:t>
            </a:r>
            <a:r>
              <a:rPr lang="en-US" sz="2478" dirty="0" err="1">
                <a:solidFill>
                  <a:srgbClr val="FFFFFF"/>
                </a:solidFill>
                <a:latin typeface="Montserrat Bold"/>
              </a:rPr>
              <a:t>воспитательного</a:t>
            </a:r>
            <a:r>
              <a:rPr lang="en-US" sz="2478" dirty="0">
                <a:solidFill>
                  <a:srgbClr val="FFFFFF"/>
                </a:solidFill>
                <a:latin typeface="Montserrat Bold"/>
              </a:rPr>
              <a:t> </a:t>
            </a:r>
            <a:r>
              <a:rPr lang="en-US" sz="2478" dirty="0" err="1">
                <a:solidFill>
                  <a:srgbClr val="FFFFFF"/>
                </a:solidFill>
                <a:latin typeface="Montserrat Bold"/>
              </a:rPr>
              <a:t>потенциала</a:t>
            </a:r>
            <a:r>
              <a:rPr lang="en-US" sz="2478" dirty="0">
                <a:solidFill>
                  <a:srgbClr val="FFFFFF"/>
                </a:solidFill>
                <a:latin typeface="Montserrat Bold"/>
              </a:rPr>
              <a:t> </a:t>
            </a:r>
            <a:r>
              <a:rPr lang="en-US" sz="2478" dirty="0" err="1">
                <a:solidFill>
                  <a:srgbClr val="FFFFFF"/>
                </a:solidFill>
                <a:latin typeface="Montserrat Bold"/>
              </a:rPr>
              <a:t>системы</a:t>
            </a:r>
            <a:r>
              <a:rPr lang="en-US" sz="2478" dirty="0">
                <a:solidFill>
                  <a:srgbClr val="FFFFFF"/>
                </a:solidFill>
                <a:latin typeface="Montserrat Bold"/>
              </a:rPr>
              <a:t> </a:t>
            </a:r>
            <a:r>
              <a:rPr lang="ru-RU" sz="2478" dirty="0" smtClean="0">
                <a:solidFill>
                  <a:srgbClr val="FFFFFF"/>
                </a:solidFill>
                <a:latin typeface="Montserrat Bold"/>
              </a:rPr>
              <a:t>классного ученического </a:t>
            </a:r>
            <a:r>
              <a:rPr lang="en-US" sz="2478" dirty="0" err="1" smtClean="0">
                <a:solidFill>
                  <a:srgbClr val="FFFFFF"/>
                </a:solidFill>
                <a:latin typeface="Montserrat Bold"/>
              </a:rPr>
              <a:t>самоуправления</a:t>
            </a:r>
            <a:r>
              <a:rPr lang="en-US" sz="2478" dirty="0" smtClean="0">
                <a:solidFill>
                  <a:srgbClr val="FFFFFF"/>
                </a:solidFill>
                <a:latin typeface="Montserrat Bold"/>
              </a:rPr>
              <a:t> </a:t>
            </a:r>
            <a:r>
              <a:rPr lang="en-US" sz="2478" dirty="0">
                <a:solidFill>
                  <a:srgbClr val="FFFFFF"/>
                </a:solidFill>
                <a:latin typeface="Montserrat Bold"/>
              </a:rPr>
              <a:t>в </a:t>
            </a:r>
            <a:r>
              <a:rPr lang="en-US" sz="2478" dirty="0" err="1">
                <a:solidFill>
                  <a:srgbClr val="FFFFFF"/>
                </a:solidFill>
                <a:latin typeface="Montserrat Bold"/>
              </a:rPr>
              <a:t>общеобразовательной</a:t>
            </a:r>
            <a:r>
              <a:rPr lang="en-US" sz="2478" dirty="0">
                <a:solidFill>
                  <a:srgbClr val="FFFFFF"/>
                </a:solidFill>
                <a:latin typeface="Montserrat Bold"/>
              </a:rPr>
              <a:t> </a:t>
            </a:r>
            <a:r>
              <a:rPr lang="en-US" sz="2478" dirty="0" err="1">
                <a:solidFill>
                  <a:srgbClr val="FFFFFF"/>
                </a:solidFill>
                <a:latin typeface="Montserrat Bold"/>
              </a:rPr>
              <a:t>организации</a:t>
            </a:r>
            <a:r>
              <a:rPr lang="en-US" sz="2478" dirty="0">
                <a:solidFill>
                  <a:srgbClr val="FFFFFF"/>
                </a:solidFill>
                <a:latin typeface="Montserrat Bold"/>
              </a:rPr>
              <a:t> </a:t>
            </a:r>
            <a:r>
              <a:rPr lang="en-US" sz="2478" dirty="0" err="1">
                <a:solidFill>
                  <a:srgbClr val="FFFFFF"/>
                </a:solidFill>
                <a:latin typeface="Montserrat Bold"/>
              </a:rPr>
              <a:t>предусматривает</a:t>
            </a:r>
            <a:r>
              <a:rPr lang="en-US" sz="2478" dirty="0">
                <a:solidFill>
                  <a:srgbClr val="FFFFFF"/>
                </a:solidFill>
                <a:latin typeface="Montserrat Bold"/>
              </a:rPr>
              <a:t>:</a:t>
            </a:r>
          </a:p>
          <a:p>
            <a:pPr>
              <a:lnSpc>
                <a:spcPts val="2875"/>
              </a:lnSpc>
              <a:spcBef>
                <a:spcPct val="0"/>
              </a:spcBef>
            </a:pPr>
            <a:endParaRPr lang="en-US" sz="2478" dirty="0">
              <a:solidFill>
                <a:srgbClr val="FFFFFF"/>
              </a:solidFill>
              <a:latin typeface="Montserrat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846395" y="1993394"/>
            <a:ext cx="11869602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82"/>
              </a:lnSpc>
            </a:pPr>
            <a:r>
              <a:rPr lang="en-US" sz="2139" dirty="0" err="1">
                <a:solidFill>
                  <a:srgbClr val="000000"/>
                </a:solidFill>
                <a:latin typeface="Montserrat Bold"/>
              </a:rPr>
              <a:t>обеспечение</a:t>
            </a:r>
            <a:r>
              <a:rPr lang="en-US" sz="2139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139" dirty="0" err="1">
                <a:solidFill>
                  <a:srgbClr val="000000"/>
                </a:solidFill>
                <a:latin typeface="Montserrat Bold"/>
              </a:rPr>
              <a:t>деятельности</a:t>
            </a:r>
            <a:r>
              <a:rPr lang="en-US" sz="2139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ru-RU" sz="2139" dirty="0" smtClean="0">
                <a:solidFill>
                  <a:srgbClr val="000000"/>
                </a:solidFill>
                <a:latin typeface="Montserrat Bold"/>
              </a:rPr>
              <a:t>органа </a:t>
            </a:r>
            <a:r>
              <a:rPr lang="ru-RU" sz="2139" dirty="0" err="1" smtClean="0">
                <a:solidFill>
                  <a:srgbClr val="000000"/>
                </a:solidFill>
                <a:latin typeface="Montserrat Bold"/>
              </a:rPr>
              <a:t>класнного</a:t>
            </a:r>
            <a:r>
              <a:rPr lang="ru-RU" sz="2139" dirty="0" smtClean="0">
                <a:solidFill>
                  <a:srgbClr val="000000"/>
                </a:solidFill>
                <a:latin typeface="Montserrat Bold"/>
              </a:rPr>
              <a:t> самоуправления</a:t>
            </a:r>
            <a:r>
              <a:rPr lang="en-US" sz="2139" dirty="0" smtClean="0">
                <a:solidFill>
                  <a:srgbClr val="000000"/>
                </a:solidFill>
                <a:latin typeface="Montserrat Bold"/>
              </a:rPr>
              <a:t>, </a:t>
            </a:r>
            <a:r>
              <a:rPr lang="en-US" sz="2139" dirty="0" err="1">
                <a:solidFill>
                  <a:srgbClr val="000000"/>
                </a:solidFill>
                <a:latin typeface="Montserrat Bold"/>
              </a:rPr>
              <a:t>избранного</a:t>
            </a:r>
            <a:r>
              <a:rPr lang="en-US" sz="2139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139" dirty="0" err="1">
                <a:solidFill>
                  <a:srgbClr val="000000"/>
                </a:solidFill>
                <a:latin typeface="Montserrat Bold"/>
              </a:rPr>
              <a:t>путем</a:t>
            </a:r>
            <a:r>
              <a:rPr lang="en-US" sz="2139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139" dirty="0" err="1">
                <a:solidFill>
                  <a:srgbClr val="000000"/>
                </a:solidFill>
                <a:latin typeface="Montserrat Bold"/>
              </a:rPr>
              <a:t>прямых</a:t>
            </a:r>
            <a:r>
              <a:rPr lang="en-US" sz="2139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139" dirty="0" err="1">
                <a:solidFill>
                  <a:srgbClr val="000000"/>
                </a:solidFill>
                <a:latin typeface="Montserrat Bold"/>
              </a:rPr>
              <a:t>выборов</a:t>
            </a:r>
            <a:r>
              <a:rPr lang="en-US" sz="2139" dirty="0">
                <a:solidFill>
                  <a:srgbClr val="000000"/>
                </a:solidFill>
                <a:latin typeface="Montserrat Bold"/>
              </a:rPr>
              <a:t> в </a:t>
            </a:r>
            <a:r>
              <a:rPr lang="en-US" sz="2139" dirty="0" err="1">
                <a:solidFill>
                  <a:srgbClr val="000000"/>
                </a:solidFill>
                <a:latin typeface="Montserrat Bold"/>
              </a:rPr>
              <a:t>общеобразовательной</a:t>
            </a:r>
            <a:r>
              <a:rPr lang="en-US" sz="2139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139" dirty="0" err="1">
                <a:solidFill>
                  <a:srgbClr val="000000"/>
                </a:solidFill>
                <a:latin typeface="Montserrat Bold"/>
              </a:rPr>
              <a:t>организации</a:t>
            </a:r>
            <a:r>
              <a:rPr lang="en-US" sz="2139" dirty="0">
                <a:solidFill>
                  <a:srgbClr val="000000"/>
                </a:solidFill>
                <a:latin typeface="Montserrat Bold"/>
              </a:rPr>
              <a:t>, </a:t>
            </a:r>
            <a:r>
              <a:rPr lang="en-US" sz="2139" dirty="0" err="1">
                <a:solidFill>
                  <a:srgbClr val="000000"/>
                </a:solidFill>
                <a:latin typeface="Montserrat Bold"/>
              </a:rPr>
              <a:t>по</a:t>
            </a:r>
            <a:r>
              <a:rPr lang="en-US" sz="2139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139" dirty="0" err="1">
                <a:solidFill>
                  <a:srgbClr val="000000"/>
                </a:solidFill>
                <a:latin typeface="Montserrat Bold"/>
              </a:rPr>
              <a:t>направлениям</a:t>
            </a:r>
            <a:r>
              <a:rPr lang="en-US" sz="2139" dirty="0">
                <a:solidFill>
                  <a:srgbClr val="000000"/>
                </a:solidFill>
                <a:latin typeface="Montserrat Bold"/>
              </a:rPr>
              <a:t> работы;</a:t>
            </a:r>
          </a:p>
          <a:p>
            <a:pPr>
              <a:lnSpc>
                <a:spcPts val="2482"/>
              </a:lnSpc>
              <a:spcBef>
                <a:spcPct val="0"/>
              </a:spcBef>
            </a:pPr>
            <a:endParaRPr lang="en-US" sz="2139" dirty="0">
              <a:solidFill>
                <a:srgbClr val="000000"/>
              </a:solidFill>
              <a:latin typeface="Montserrat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31937" y="3312290"/>
            <a:ext cx="993525" cy="916527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846395" y="3251064"/>
            <a:ext cx="11869602" cy="1178580"/>
            <a:chOff x="0" y="0"/>
            <a:chExt cx="4199587" cy="36476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199586" cy="364762"/>
            </a:xfrm>
            <a:custGeom>
              <a:avLst/>
              <a:gdLst/>
              <a:ahLst/>
              <a:cxnLst/>
              <a:rect l="l" t="t" r="r" b="b"/>
              <a:pathLst>
                <a:path w="4199586" h="364762">
                  <a:moveTo>
                    <a:pt x="0" y="0"/>
                  </a:moveTo>
                  <a:lnTo>
                    <a:pt x="4199586" y="0"/>
                  </a:lnTo>
                  <a:lnTo>
                    <a:pt x="4199586" y="364762"/>
                  </a:lnTo>
                  <a:lnTo>
                    <a:pt x="0" y="364762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885568" y="3641379"/>
            <a:ext cx="13088760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06"/>
              </a:lnSpc>
            </a:pPr>
            <a:r>
              <a:rPr lang="en-US" sz="2506" dirty="0" err="1">
                <a:solidFill>
                  <a:srgbClr val="000000"/>
                </a:solidFill>
                <a:latin typeface="Montserrat Bold"/>
              </a:rPr>
              <a:t>представление</a:t>
            </a:r>
            <a:r>
              <a:rPr lang="en-US" sz="2506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506" dirty="0" err="1">
                <a:solidFill>
                  <a:srgbClr val="000000"/>
                </a:solidFill>
                <a:latin typeface="Montserrat Bold"/>
              </a:rPr>
              <a:t>интересов</a:t>
            </a:r>
            <a:r>
              <a:rPr lang="en-US" sz="2506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506" dirty="0" err="1">
                <a:solidFill>
                  <a:srgbClr val="000000"/>
                </a:solidFill>
                <a:latin typeface="Montserrat Bold"/>
              </a:rPr>
              <a:t>обучающихся</a:t>
            </a:r>
            <a:r>
              <a:rPr lang="en-US" sz="2506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ru-RU" sz="2506" dirty="0" smtClean="0">
                <a:solidFill>
                  <a:srgbClr val="000000"/>
                </a:solidFill>
                <a:latin typeface="Montserrat Bold"/>
              </a:rPr>
              <a:t>на общешкольном уровне</a:t>
            </a:r>
            <a:r>
              <a:rPr lang="en-US" sz="2506" dirty="0" smtClean="0">
                <a:solidFill>
                  <a:srgbClr val="000000"/>
                </a:solidFill>
                <a:latin typeface="Montserrat Bold"/>
              </a:rPr>
              <a:t>;</a:t>
            </a:r>
            <a:endParaRPr lang="en-US" sz="2506" dirty="0">
              <a:solidFill>
                <a:srgbClr val="000000"/>
              </a:solidFill>
              <a:latin typeface="Montserrat Bold"/>
            </a:endParaRPr>
          </a:p>
          <a:p>
            <a:pPr>
              <a:lnSpc>
                <a:spcPts val="2906"/>
              </a:lnSpc>
            </a:pPr>
            <a:endParaRPr lang="en-US" sz="2506" dirty="0">
              <a:solidFill>
                <a:srgbClr val="000000"/>
              </a:solidFill>
              <a:latin typeface="Montserrat Bold"/>
            </a:endParaRPr>
          </a:p>
          <a:p>
            <a:pPr>
              <a:lnSpc>
                <a:spcPts val="2906"/>
              </a:lnSpc>
              <a:spcBef>
                <a:spcPct val="0"/>
              </a:spcBef>
            </a:pPr>
            <a:endParaRPr lang="en-US" sz="2506" dirty="0">
              <a:solidFill>
                <a:srgbClr val="000000"/>
              </a:solidFill>
              <a:latin typeface="Montserrat Bold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31937" y="4490344"/>
            <a:ext cx="993525" cy="91652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31937" y="5750694"/>
            <a:ext cx="993525" cy="916527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846395" y="5750694"/>
            <a:ext cx="11511939" cy="1296156"/>
            <a:chOff x="0" y="0"/>
            <a:chExt cx="4199587" cy="47284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199586" cy="472841"/>
            </a:xfrm>
            <a:custGeom>
              <a:avLst/>
              <a:gdLst/>
              <a:ahLst/>
              <a:cxnLst/>
              <a:rect l="l" t="t" r="r" b="b"/>
              <a:pathLst>
                <a:path w="4199586" h="472841">
                  <a:moveTo>
                    <a:pt x="0" y="0"/>
                  </a:moveTo>
                  <a:lnTo>
                    <a:pt x="4199586" y="0"/>
                  </a:lnTo>
                  <a:lnTo>
                    <a:pt x="4199586" y="472841"/>
                  </a:lnTo>
                  <a:lnTo>
                    <a:pt x="0" y="472841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2010987" y="5760219"/>
            <a:ext cx="11457598" cy="1958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2"/>
              </a:lnSpc>
            </a:pPr>
            <a:r>
              <a:rPr lang="en-US" sz="2234">
                <a:solidFill>
                  <a:srgbClr val="000000"/>
                </a:solidFill>
                <a:latin typeface="Montserrat Bold"/>
              </a:rPr>
              <a:t>объединение усилий совета обучающихся, педагогов и родителей (законных представителей) по реализации законных интересов обучающихся в процессе обучения в общеобразовательной организации;</a:t>
            </a:r>
          </a:p>
          <a:p>
            <a:pPr>
              <a:lnSpc>
                <a:spcPts val="2592"/>
              </a:lnSpc>
            </a:pPr>
            <a:endParaRPr lang="en-US" sz="2234">
              <a:solidFill>
                <a:srgbClr val="000000"/>
              </a:solidFill>
              <a:latin typeface="Montserrat Bold"/>
            </a:endParaRPr>
          </a:p>
          <a:p>
            <a:pPr>
              <a:lnSpc>
                <a:spcPts val="2592"/>
              </a:lnSpc>
            </a:pPr>
            <a:endParaRPr lang="en-US" sz="2234">
              <a:solidFill>
                <a:srgbClr val="000000"/>
              </a:solidFill>
              <a:latin typeface="Montserrat Bold"/>
            </a:endParaRPr>
          </a:p>
          <a:p>
            <a:pPr>
              <a:lnSpc>
                <a:spcPts val="2592"/>
              </a:lnSpc>
              <a:spcBef>
                <a:spcPct val="0"/>
              </a:spcBef>
            </a:pPr>
            <a:endParaRPr lang="en-US" sz="2234">
              <a:solidFill>
                <a:srgbClr val="000000"/>
              </a:solidFill>
              <a:latin typeface="Montserrat Bold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1819640" y="4595556"/>
            <a:ext cx="11511939" cy="999890"/>
            <a:chOff x="0" y="0"/>
            <a:chExt cx="4199587" cy="36476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199586" cy="364762"/>
            </a:xfrm>
            <a:custGeom>
              <a:avLst/>
              <a:gdLst/>
              <a:ahLst/>
              <a:cxnLst/>
              <a:rect l="l" t="t" r="r" b="b"/>
              <a:pathLst>
                <a:path w="4199586" h="364762">
                  <a:moveTo>
                    <a:pt x="0" y="0"/>
                  </a:moveTo>
                  <a:lnTo>
                    <a:pt x="4199586" y="0"/>
                  </a:lnTo>
                  <a:lnTo>
                    <a:pt x="4199586" y="364762"/>
                  </a:lnTo>
                  <a:lnTo>
                    <a:pt x="0" y="364762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468473" y="3372020"/>
            <a:ext cx="5262548" cy="4446853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2004549" y="4652901"/>
            <a:ext cx="11347347" cy="2093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83"/>
              </a:lnSpc>
            </a:pPr>
            <a:r>
              <a:rPr lang="en-US" sz="2399" dirty="0" err="1">
                <a:solidFill>
                  <a:srgbClr val="000000"/>
                </a:solidFill>
                <a:latin typeface="Montserrat Bold"/>
              </a:rPr>
              <a:t>участие</a:t>
            </a:r>
            <a:r>
              <a:rPr lang="en-US" sz="2399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Montserrat Bold"/>
              </a:rPr>
              <a:t>советов</a:t>
            </a:r>
            <a:r>
              <a:rPr lang="en-US" sz="2399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Montserrat Bold"/>
              </a:rPr>
              <a:t>обучающихся</a:t>
            </a:r>
            <a:r>
              <a:rPr lang="en-US" sz="2399" dirty="0">
                <a:solidFill>
                  <a:srgbClr val="000000"/>
                </a:solidFill>
                <a:latin typeface="Montserrat Bold"/>
              </a:rPr>
              <a:t> в </a:t>
            </a:r>
            <a:r>
              <a:rPr lang="en-US" sz="2399" dirty="0" err="1">
                <a:solidFill>
                  <a:srgbClr val="000000"/>
                </a:solidFill>
                <a:latin typeface="Montserrat Bold"/>
              </a:rPr>
              <a:t>анализе</a:t>
            </a:r>
            <a:r>
              <a:rPr lang="en-US" sz="2399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Montserrat Bold"/>
              </a:rPr>
              <a:t>результатов</a:t>
            </a:r>
            <a:r>
              <a:rPr lang="en-US" sz="2399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Montserrat Bold"/>
              </a:rPr>
              <a:t>воспитательной</a:t>
            </a:r>
            <a:r>
              <a:rPr lang="en-US" sz="2399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Montserrat Bold"/>
              </a:rPr>
              <a:t>деятельности</a:t>
            </a:r>
            <a:r>
              <a:rPr lang="en-US" sz="2399" dirty="0">
                <a:solidFill>
                  <a:srgbClr val="000000"/>
                </a:solidFill>
                <a:latin typeface="Montserrat Bold"/>
              </a:rPr>
              <a:t> в </a:t>
            </a:r>
            <a:r>
              <a:rPr lang="en-US" sz="2399" dirty="0" err="1">
                <a:solidFill>
                  <a:srgbClr val="000000"/>
                </a:solidFill>
                <a:latin typeface="Montserrat Bold"/>
              </a:rPr>
              <a:t>школе</a:t>
            </a:r>
            <a:r>
              <a:rPr lang="en-US" sz="2399" dirty="0">
                <a:solidFill>
                  <a:srgbClr val="000000"/>
                </a:solidFill>
                <a:latin typeface="Montserrat Bold"/>
              </a:rPr>
              <a:t> с </a:t>
            </a:r>
            <a:r>
              <a:rPr lang="en-US" sz="2399" dirty="0" err="1">
                <a:solidFill>
                  <a:srgbClr val="000000"/>
                </a:solidFill>
                <a:latin typeface="Montserrat Bold"/>
              </a:rPr>
              <a:t>учетом</a:t>
            </a:r>
            <a:r>
              <a:rPr lang="en-US" sz="2399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Montserrat Bold"/>
              </a:rPr>
              <a:t>их</a:t>
            </a:r>
            <a:r>
              <a:rPr lang="en-US" sz="2399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Montserrat Bold"/>
              </a:rPr>
              <a:t>возраста</a:t>
            </a:r>
            <a:r>
              <a:rPr lang="en-US" sz="2399" dirty="0">
                <a:solidFill>
                  <a:srgbClr val="000000"/>
                </a:solidFill>
                <a:latin typeface="Montserrat Bold"/>
              </a:rPr>
              <a:t>.</a:t>
            </a:r>
          </a:p>
          <a:p>
            <a:pPr>
              <a:lnSpc>
                <a:spcPts val="2783"/>
              </a:lnSpc>
            </a:pPr>
            <a:endParaRPr lang="en-US" sz="2399" dirty="0">
              <a:solidFill>
                <a:srgbClr val="000000"/>
              </a:solidFill>
              <a:latin typeface="Montserrat Bold"/>
            </a:endParaRPr>
          </a:p>
          <a:p>
            <a:pPr>
              <a:lnSpc>
                <a:spcPts val="2783"/>
              </a:lnSpc>
            </a:pPr>
            <a:endParaRPr lang="en-US" sz="2399" dirty="0">
              <a:solidFill>
                <a:srgbClr val="000000"/>
              </a:solidFill>
              <a:latin typeface="Montserrat Bold"/>
            </a:endParaRPr>
          </a:p>
          <a:p>
            <a:pPr>
              <a:lnSpc>
                <a:spcPts val="2783"/>
              </a:lnSpc>
            </a:pPr>
            <a:endParaRPr lang="en-US" sz="2399" dirty="0">
              <a:solidFill>
                <a:srgbClr val="000000"/>
              </a:solidFill>
              <a:latin typeface="Montserrat Bold"/>
            </a:endParaRPr>
          </a:p>
          <a:p>
            <a:pPr>
              <a:lnSpc>
                <a:spcPts val="2783"/>
              </a:lnSpc>
              <a:spcBef>
                <a:spcPct val="0"/>
              </a:spcBef>
            </a:pPr>
            <a:endParaRPr lang="en-US" sz="2399" dirty="0">
              <a:solidFill>
                <a:srgbClr val="000000"/>
              </a:solidFill>
              <a:latin typeface="Montserra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341886" y="8743878"/>
            <a:ext cx="3604228" cy="102884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481254" y="205849"/>
            <a:ext cx="11325491" cy="1300729"/>
            <a:chOff x="0" y="0"/>
            <a:chExt cx="5750126" cy="660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750127" cy="660400"/>
            </a:xfrm>
            <a:custGeom>
              <a:avLst/>
              <a:gdLst/>
              <a:ahLst/>
              <a:cxnLst/>
              <a:rect l="l" t="t" r="r" b="b"/>
              <a:pathLst>
                <a:path w="5750127" h="660400">
                  <a:moveTo>
                    <a:pt x="562566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625666" y="0"/>
                  </a:lnTo>
                  <a:cubicBezTo>
                    <a:pt x="5694246" y="0"/>
                    <a:pt x="5750127" y="55880"/>
                    <a:pt x="5750127" y="124460"/>
                  </a:cubicBezTo>
                  <a:lnTo>
                    <a:pt x="5750127" y="535940"/>
                  </a:lnTo>
                  <a:cubicBezTo>
                    <a:pt x="5750127" y="604520"/>
                    <a:pt x="5694246" y="660400"/>
                    <a:pt x="5625666" y="660400"/>
                  </a:cubicBezTo>
                  <a:close/>
                </a:path>
              </a:pathLst>
            </a:custGeom>
            <a:solidFill>
              <a:srgbClr val="B42020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5400000">
            <a:off x="172844" y="2772548"/>
            <a:ext cx="2088274" cy="1808446"/>
            <a:chOff x="0" y="0"/>
            <a:chExt cx="6350000" cy="54991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B4202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2438400" y="2362441"/>
            <a:ext cx="13106400" cy="2628660"/>
            <a:chOff x="0" y="0"/>
            <a:chExt cx="1913890" cy="19138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E2E1E7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3954415" y="4043909"/>
            <a:ext cx="2633238" cy="229420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481253" y="522891"/>
            <a:ext cx="11121461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12"/>
              </a:lnSpc>
            </a:pPr>
            <a:r>
              <a:rPr lang="ru-RU" sz="4406" dirty="0" smtClean="0">
                <a:solidFill>
                  <a:srgbClr val="FFFFFF"/>
                </a:solidFill>
                <a:latin typeface="Montserrat Bold"/>
              </a:rPr>
              <a:t>РОЛЬ КЛАССНОГО РУКОВОДИТЕЛЯ</a:t>
            </a:r>
            <a:endParaRPr lang="en-US" sz="4406" dirty="0">
              <a:solidFill>
                <a:srgbClr val="FFFFFF"/>
              </a:solidFill>
              <a:latin typeface="Montserrat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481253" y="3113949"/>
            <a:ext cx="12063547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Montserrat Bold"/>
              </a:rPr>
              <a:t>научить учеников быть </a:t>
            </a:r>
            <a:r>
              <a:rPr lang="ru-RU" sz="3200" dirty="0" smtClean="0">
                <a:solidFill>
                  <a:srgbClr val="000000"/>
                </a:solidFill>
                <a:latin typeface="Montserrat Bold"/>
              </a:rPr>
              <a:t>самостоятельными</a:t>
            </a:r>
            <a:r>
              <a:rPr lang="ru-RU" sz="3200" dirty="0">
                <a:solidFill>
                  <a:srgbClr val="000000"/>
                </a:solidFill>
                <a:latin typeface="Montserrat Bold"/>
              </a:rPr>
              <a:t>, совершать добрые поступки, отвечать за свои действия, </a:t>
            </a:r>
          </a:p>
          <a:p>
            <a:pPr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Montserrat Bold"/>
              </a:rPr>
              <a:t>принимать решения и отстаивать свои права.</a:t>
            </a:r>
            <a:endParaRPr lang="en-US" sz="3200" dirty="0">
              <a:solidFill>
                <a:srgbClr val="000000"/>
              </a:solidFill>
              <a:latin typeface="Montserra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341886" y="8743878"/>
            <a:ext cx="3604228" cy="102884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481254" y="205849"/>
            <a:ext cx="11325491" cy="1300729"/>
            <a:chOff x="0" y="0"/>
            <a:chExt cx="5750126" cy="660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750127" cy="660400"/>
            </a:xfrm>
            <a:custGeom>
              <a:avLst/>
              <a:gdLst/>
              <a:ahLst/>
              <a:cxnLst/>
              <a:rect l="l" t="t" r="r" b="b"/>
              <a:pathLst>
                <a:path w="5750127" h="660400">
                  <a:moveTo>
                    <a:pt x="562566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625666" y="0"/>
                  </a:lnTo>
                  <a:cubicBezTo>
                    <a:pt x="5694246" y="0"/>
                    <a:pt x="5750127" y="55880"/>
                    <a:pt x="5750127" y="124460"/>
                  </a:cubicBezTo>
                  <a:lnTo>
                    <a:pt x="5750127" y="535940"/>
                  </a:lnTo>
                  <a:cubicBezTo>
                    <a:pt x="5750127" y="604520"/>
                    <a:pt x="5694246" y="660400"/>
                    <a:pt x="5625666" y="660400"/>
                  </a:cubicBezTo>
                  <a:close/>
                </a:path>
              </a:pathLst>
            </a:custGeom>
            <a:solidFill>
              <a:srgbClr val="B42020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736375" y="2599773"/>
            <a:ext cx="5239930" cy="5239909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t="-7852" b="-42105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3777412" y="560773"/>
            <a:ext cx="10733175" cy="611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2"/>
              </a:lnSpc>
            </a:pPr>
            <a:r>
              <a:rPr lang="en-US" sz="4148">
                <a:solidFill>
                  <a:srgbClr val="FFFFFF"/>
                </a:solidFill>
                <a:latin typeface="Montserrat Bold"/>
              </a:rPr>
              <a:t>КОНТАКТЫ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91933" y="3157594"/>
            <a:ext cx="10502205" cy="1376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30"/>
              </a:lnSpc>
              <a:spcBef>
                <a:spcPct val="0"/>
              </a:spcBef>
            </a:pPr>
            <a:r>
              <a:rPr lang="en-US" sz="4681">
                <a:solidFill>
                  <a:srgbClr val="000000"/>
                </a:solidFill>
                <a:latin typeface="Montserrat Bold"/>
              </a:rPr>
              <a:t>Мартюшев Михаил Дмитриевич, </a:t>
            </a:r>
          </a:p>
          <a:p>
            <a:pPr>
              <a:lnSpc>
                <a:spcPts val="5430"/>
              </a:lnSpc>
              <a:spcBef>
                <a:spcPct val="0"/>
              </a:spcBef>
            </a:pPr>
            <a:endParaRPr lang="en-US" sz="4681">
              <a:solidFill>
                <a:srgbClr val="000000"/>
              </a:solidFill>
              <a:latin typeface="Montserrat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891933" y="3845760"/>
            <a:ext cx="11138106" cy="1493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35"/>
              </a:lnSpc>
            </a:pPr>
            <a:r>
              <a:rPr lang="en-US" sz="3392">
                <a:solidFill>
                  <a:srgbClr val="B42020"/>
                </a:solidFill>
                <a:latin typeface="Montserrat Bold"/>
              </a:rPr>
              <a:t>специалист Центра методического обеспечения ФГБНУ ИИДСВ РАО</a:t>
            </a:r>
          </a:p>
          <a:p>
            <a:pPr>
              <a:lnSpc>
                <a:spcPts val="3935"/>
              </a:lnSpc>
              <a:spcBef>
                <a:spcPct val="0"/>
              </a:spcBef>
            </a:pPr>
            <a:endParaRPr lang="en-US" sz="3392">
              <a:solidFill>
                <a:srgbClr val="B42020"/>
              </a:solidFill>
              <a:latin typeface="Montserrat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891933" y="5162550"/>
            <a:ext cx="7323414" cy="106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19"/>
              </a:lnSpc>
              <a:spcBef>
                <a:spcPct val="0"/>
              </a:spcBef>
            </a:pPr>
            <a:r>
              <a:rPr lang="en-US" sz="3637">
                <a:solidFill>
                  <a:srgbClr val="000000"/>
                </a:solidFill>
                <a:latin typeface="Montserrat Bold"/>
              </a:rPr>
              <a:t>+7 987 902-53-72, </a:t>
            </a:r>
          </a:p>
          <a:p>
            <a:pPr>
              <a:lnSpc>
                <a:spcPts val="4219"/>
              </a:lnSpc>
              <a:spcBef>
                <a:spcPct val="0"/>
              </a:spcBef>
            </a:pPr>
            <a:r>
              <a:rPr lang="en-US" sz="3637">
                <a:solidFill>
                  <a:srgbClr val="000000"/>
                </a:solidFill>
                <a:latin typeface="Montserrat Bold"/>
              </a:rPr>
              <a:t>martyushev@institutdetstva.ru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401</Words>
  <Application>Microsoft Office PowerPoint</Application>
  <PresentationFormat>Произвольный</PresentationFormat>
  <Paragraphs>41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Circe Bold</vt:lpstr>
      <vt:lpstr>Calibri</vt:lpstr>
      <vt:lpstr>Montserrat Bold</vt:lpstr>
      <vt:lpstr>Montserrat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СОПРОВОЖДЕНИЕ ПРОЦЕССА РЕАЛИЗАЦИИ ПРОГРАММ ВОСПИТАНИЯ В ОБРАЗОВАТЕЛЬНЫХ ОРГАНИЗАЦИЯХ СУБЪЕКТОВ РОССИЙСКОЙ ФЕДЕРАЦИИ, копия</dc:title>
  <dc:creator>Михаил Мартюшев</dc:creator>
  <cp:lastModifiedBy>Mir Mikhail</cp:lastModifiedBy>
  <cp:revision>7</cp:revision>
  <dcterms:created xsi:type="dcterms:W3CDTF">2006-08-16T00:00:00Z</dcterms:created>
  <dcterms:modified xsi:type="dcterms:W3CDTF">2022-09-15T13:37:46Z</dcterms:modified>
  <dc:identifier>DAE915U84XI</dc:identifier>
</cp:coreProperties>
</file>