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Montserrat Black"/>
      <p:bold r:id="rId21"/>
      <p:boldItalic r:id="rId22"/>
    </p:embeddedFont>
    <p:embeddedFont>
      <p:font typeface="Montserrat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93">
          <p15:clr>
            <a:srgbClr val="A4A3A4"/>
          </p15:clr>
        </p15:guide>
        <p15:guide id="2" pos="226">
          <p15:clr>
            <a:srgbClr val="A4A3A4"/>
          </p15:clr>
        </p15:guide>
        <p15:guide id="3" orient="horz" pos="2119">
          <p15:clr>
            <a:srgbClr val="A4A3A4"/>
          </p15:clr>
        </p15:guide>
        <p15:guide id="4" orient="horz" pos="826">
          <p15:clr>
            <a:srgbClr val="A4A3A4"/>
          </p15:clr>
        </p15:guide>
        <p15:guide id="5" orient="horz" pos="193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iR0vQIMMub0fccu5xp/OzKwdz6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93" orient="horz"/>
        <p:guide pos="226"/>
        <p:guide pos="2119" orient="horz"/>
        <p:guide pos="826" orient="horz"/>
        <p:guide pos="193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Black-boldItalic.fntdata"/><Relationship Id="rId21" Type="http://schemas.openxmlformats.org/officeDocument/2006/relationships/font" Target="fonts/MontserratBlack-bold.fntdata"/><Relationship Id="rId24" Type="http://schemas.openxmlformats.org/officeDocument/2006/relationships/font" Target="fonts/MontserratLight-bold.fntdata"/><Relationship Id="rId23" Type="http://schemas.openxmlformats.org/officeDocument/2006/relationships/font" Target="fonts/Montserrat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boldItalic.fntdata"/><Relationship Id="rId25" Type="http://schemas.openxmlformats.org/officeDocument/2006/relationships/font" Target="fonts/MontserratLight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3f260f6ec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f3f260f6e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3f260f6ec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f3f260f6e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3f260f6ec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f3f260f6e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3f260f6ec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f3f260f6e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3753853" y="0"/>
            <a:ext cx="5390072" cy="2856600"/>
          </a:xfrm>
          <a:prstGeom prst="rect">
            <a:avLst/>
          </a:prstGeom>
          <a:solidFill>
            <a:srgbClr val="195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-1" y="2286900"/>
            <a:ext cx="5303521" cy="2856600"/>
          </a:xfrm>
          <a:prstGeom prst="rect">
            <a:avLst/>
          </a:prstGeom>
          <a:solidFill>
            <a:srgbClr val="195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>
            <p:ph type="ctrTitle"/>
          </p:nvPr>
        </p:nvSpPr>
        <p:spPr>
          <a:xfrm>
            <a:off x="4094471" y="823800"/>
            <a:ext cx="4720500" cy="12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 ЛЮБОВЬЮ 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 СТУДЕНТАМ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"/>
          <p:cNvSpPr txBox="1"/>
          <p:nvPr>
            <p:ph type="ctrTitle"/>
          </p:nvPr>
        </p:nvSpPr>
        <p:spPr>
          <a:xfrm>
            <a:off x="213600" y="3286924"/>
            <a:ext cx="47205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 УВАЖЕНИЕМ                     К ВОСПИТАТЕЛЯМ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 b="10906" l="0" r="72303" t="6782"/>
          <a:stretch/>
        </p:blipFill>
        <p:spPr>
          <a:xfrm>
            <a:off x="3983862" y="1856576"/>
            <a:ext cx="1176276" cy="143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f3f260f6ec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250" y="1251600"/>
            <a:ext cx="2068726" cy="11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f3f260f6ec_0_59"/>
          <p:cNvSpPr/>
          <p:nvPr/>
        </p:nvSpPr>
        <p:spPr>
          <a:xfrm>
            <a:off x="0" y="0"/>
            <a:ext cx="9144000" cy="1180200"/>
          </a:xfrm>
          <a:prstGeom prst="rect">
            <a:avLst/>
          </a:prstGeom>
          <a:solidFill>
            <a:srgbClr val="195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f3f260f6ec_0_59"/>
          <p:cNvSpPr txBox="1"/>
          <p:nvPr>
            <p:ph type="ctrTitle"/>
          </p:nvPr>
        </p:nvSpPr>
        <p:spPr>
          <a:xfrm>
            <a:off x="1" y="-2"/>
            <a:ext cx="91440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Создание механизмов для выявления, повышения эффективности, </a:t>
            </a:r>
            <a:endParaRPr sz="1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и продвижения лучших практик воспитательной работы в ПОО</a:t>
            </a:r>
            <a:endParaRPr sz="1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5" name="Google Shape;215;gf3f260f6ec_0_59"/>
          <p:cNvSpPr txBox="1"/>
          <p:nvPr/>
        </p:nvSpPr>
        <p:spPr>
          <a:xfrm>
            <a:off x="88400" y="2568875"/>
            <a:ext cx="3345600" cy="22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региональные                                                 и всероссийские</a:t>
            </a: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конкурсы лучших практик</a:t>
            </a: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и моделей</a:t>
            </a: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деятельности ССУ и СО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«Пространство развития</a:t>
            </a: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для СПО» </a:t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6" name="Google Shape;216;gf3f260f6ec_0_59"/>
          <p:cNvGrpSpPr/>
          <p:nvPr/>
        </p:nvGrpSpPr>
        <p:grpSpPr>
          <a:xfrm>
            <a:off x="8415210" y="3021692"/>
            <a:ext cx="2532619" cy="2532619"/>
            <a:chOff x="8287966" y="1190425"/>
            <a:chExt cx="3345600" cy="3345600"/>
          </a:xfrm>
        </p:grpSpPr>
        <p:sp>
          <p:nvSpPr>
            <p:cNvPr id="217" name="Google Shape;217;gf3f260f6ec_0_59"/>
            <p:cNvSpPr/>
            <p:nvPr/>
          </p:nvSpPr>
          <p:spPr>
            <a:xfrm>
              <a:off x="8287966" y="1190425"/>
              <a:ext cx="3345600" cy="33456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f3f260f6ec_0_59"/>
            <p:cNvSpPr/>
            <p:nvPr/>
          </p:nvSpPr>
          <p:spPr>
            <a:xfrm>
              <a:off x="8559924" y="1462383"/>
              <a:ext cx="2801700" cy="28017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gf3f260f6ec_0_59"/>
          <p:cNvGrpSpPr/>
          <p:nvPr/>
        </p:nvGrpSpPr>
        <p:grpSpPr>
          <a:xfrm>
            <a:off x="-2561526" y="-2190239"/>
            <a:ext cx="3345600" cy="3345600"/>
            <a:chOff x="8287966" y="1190425"/>
            <a:chExt cx="3345600" cy="3345600"/>
          </a:xfrm>
        </p:grpSpPr>
        <p:sp>
          <p:nvSpPr>
            <p:cNvPr id="220" name="Google Shape;220;gf3f260f6ec_0_59"/>
            <p:cNvSpPr/>
            <p:nvPr/>
          </p:nvSpPr>
          <p:spPr>
            <a:xfrm>
              <a:off x="8287966" y="1190425"/>
              <a:ext cx="3345600" cy="33456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f3f260f6ec_0_59"/>
            <p:cNvSpPr/>
            <p:nvPr/>
          </p:nvSpPr>
          <p:spPr>
            <a:xfrm>
              <a:off x="8559924" y="1462383"/>
              <a:ext cx="2801700" cy="28017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2" name="Google Shape;222;gf3f260f6ec_0_59"/>
          <p:cNvCxnSpPr/>
          <p:nvPr/>
        </p:nvCxnSpPr>
        <p:spPr>
          <a:xfrm>
            <a:off x="3850900" y="1430263"/>
            <a:ext cx="0" cy="3477000"/>
          </a:xfrm>
          <a:prstGeom prst="straightConnector1">
            <a:avLst/>
          </a:prstGeom>
          <a:noFill/>
          <a:ln cap="flat" cmpd="sng" w="9525">
            <a:solidFill>
              <a:srgbClr val="1958FF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223" name="Google Shape;223;gf3f260f6ec_0_59"/>
          <p:cNvPicPr preferRelativeResize="0"/>
          <p:nvPr/>
        </p:nvPicPr>
        <p:blipFill rotWithShape="1">
          <a:blip r:embed="rId4">
            <a:alphaModFix/>
          </a:blip>
          <a:srcRect b="30777" l="8365" r="14604" t="28816"/>
          <a:stretch/>
        </p:blipFill>
        <p:spPr>
          <a:xfrm>
            <a:off x="5850325" y="1354075"/>
            <a:ext cx="2053760" cy="10772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f3f260f6ec_0_59"/>
          <p:cNvSpPr txBox="1"/>
          <p:nvPr/>
        </p:nvSpPr>
        <p:spPr>
          <a:xfrm>
            <a:off x="4465997" y="2568825"/>
            <a:ext cx="3404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перезапуск проекта </a:t>
            </a: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Арт-ПРОФИ Форум  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f3f260f6ec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4700" y="1251425"/>
            <a:ext cx="2148533" cy="12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f3f260f6ec_0_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2040" y="1297863"/>
            <a:ext cx="1988936" cy="11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f3f260f6ec_0_41"/>
          <p:cNvSpPr/>
          <p:nvPr/>
        </p:nvSpPr>
        <p:spPr>
          <a:xfrm>
            <a:off x="0" y="0"/>
            <a:ext cx="9144000" cy="1180200"/>
          </a:xfrm>
          <a:prstGeom prst="rect">
            <a:avLst/>
          </a:prstGeom>
          <a:solidFill>
            <a:srgbClr val="195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f3f260f6ec_0_41"/>
          <p:cNvSpPr txBox="1"/>
          <p:nvPr>
            <p:ph type="ctrTitle"/>
          </p:nvPr>
        </p:nvSpPr>
        <p:spPr>
          <a:xfrm>
            <a:off x="1" y="-2"/>
            <a:ext cx="91440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Выстраивание системы взаимодействия с каждым студентом ПОО, </a:t>
            </a:r>
            <a:endParaRPr sz="1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формирование ценности патриотизма, гражданского участия, </a:t>
            </a:r>
            <a:endParaRPr sz="1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ru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ответственности, и самоорганизации</a:t>
            </a:r>
            <a:endParaRPr sz="1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3" name="Google Shape;233;gf3f260f6ec_0_41"/>
          <p:cNvSpPr txBox="1"/>
          <p:nvPr/>
        </p:nvSpPr>
        <p:spPr>
          <a:xfrm>
            <a:off x="88400" y="2568875"/>
            <a:ext cx="3345600" cy="10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Онлайн-марафоны</a:t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«Академии будущего»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Взаимодействие с </a:t>
            </a: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РТЦ</a:t>
            </a: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gf3f260f6ec_0_41"/>
          <p:cNvSpPr txBox="1"/>
          <p:nvPr/>
        </p:nvSpPr>
        <p:spPr>
          <a:xfrm>
            <a:off x="4465997" y="2568825"/>
            <a:ext cx="3404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Создание и поддержка деятельности в СПО </a:t>
            </a: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Cтудклубов РСМ  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235" name="Google Shape;235;gf3f260f6ec_0_41"/>
          <p:cNvGrpSpPr/>
          <p:nvPr/>
        </p:nvGrpSpPr>
        <p:grpSpPr>
          <a:xfrm>
            <a:off x="8415210" y="3021692"/>
            <a:ext cx="2532619" cy="2532619"/>
            <a:chOff x="8287966" y="1190425"/>
            <a:chExt cx="3345600" cy="3345600"/>
          </a:xfrm>
        </p:grpSpPr>
        <p:sp>
          <p:nvSpPr>
            <p:cNvPr id="236" name="Google Shape;236;gf3f260f6ec_0_41"/>
            <p:cNvSpPr/>
            <p:nvPr/>
          </p:nvSpPr>
          <p:spPr>
            <a:xfrm>
              <a:off x="8287966" y="1190425"/>
              <a:ext cx="3345600" cy="33456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f3f260f6ec_0_41"/>
            <p:cNvSpPr/>
            <p:nvPr/>
          </p:nvSpPr>
          <p:spPr>
            <a:xfrm>
              <a:off x="8559924" y="1462383"/>
              <a:ext cx="2801700" cy="28017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gf3f260f6ec_0_41"/>
          <p:cNvGrpSpPr/>
          <p:nvPr/>
        </p:nvGrpSpPr>
        <p:grpSpPr>
          <a:xfrm>
            <a:off x="-2561526" y="-2190239"/>
            <a:ext cx="3345600" cy="3345600"/>
            <a:chOff x="8287966" y="1190425"/>
            <a:chExt cx="3345600" cy="3345600"/>
          </a:xfrm>
        </p:grpSpPr>
        <p:sp>
          <p:nvSpPr>
            <p:cNvPr id="239" name="Google Shape;239;gf3f260f6ec_0_41"/>
            <p:cNvSpPr/>
            <p:nvPr/>
          </p:nvSpPr>
          <p:spPr>
            <a:xfrm>
              <a:off x="8287966" y="1190425"/>
              <a:ext cx="3345600" cy="33456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f3f260f6ec_0_41"/>
            <p:cNvSpPr/>
            <p:nvPr/>
          </p:nvSpPr>
          <p:spPr>
            <a:xfrm>
              <a:off x="8559924" y="1462383"/>
              <a:ext cx="2801700" cy="28017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41" name="Google Shape;241;gf3f260f6ec_0_41"/>
          <p:cNvCxnSpPr/>
          <p:nvPr/>
        </p:nvCxnSpPr>
        <p:spPr>
          <a:xfrm>
            <a:off x="3850900" y="1430263"/>
            <a:ext cx="0" cy="3477000"/>
          </a:xfrm>
          <a:prstGeom prst="straightConnector1">
            <a:avLst/>
          </a:prstGeom>
          <a:noFill/>
          <a:ln cap="flat" cmpd="sng" w="9525">
            <a:solidFill>
              <a:srgbClr val="1958FF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/>
          <p:nvPr/>
        </p:nvSpPr>
        <p:spPr>
          <a:xfrm>
            <a:off x="739302" y="-1"/>
            <a:ext cx="3631362" cy="1517929"/>
          </a:xfrm>
          <a:prstGeom prst="rect">
            <a:avLst/>
          </a:prstGeom>
          <a:solidFill>
            <a:srgbClr val="195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 txBox="1"/>
          <p:nvPr/>
        </p:nvSpPr>
        <p:spPr>
          <a:xfrm>
            <a:off x="739225" y="0"/>
            <a:ext cx="3631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65" name="Google Shape;65;p6"/>
          <p:cNvGrpSpPr/>
          <p:nvPr/>
        </p:nvGrpSpPr>
        <p:grpSpPr>
          <a:xfrm>
            <a:off x="8415210" y="3021692"/>
            <a:ext cx="2532619" cy="2532619"/>
            <a:chOff x="8287966" y="1190425"/>
            <a:chExt cx="3345600" cy="3345600"/>
          </a:xfrm>
        </p:grpSpPr>
        <p:sp>
          <p:nvSpPr>
            <p:cNvPr id="66" name="Google Shape;66;p6"/>
            <p:cNvSpPr/>
            <p:nvPr/>
          </p:nvSpPr>
          <p:spPr>
            <a:xfrm>
              <a:off x="8287966" y="1190425"/>
              <a:ext cx="3345600" cy="33456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8559924" y="1462383"/>
              <a:ext cx="2801700" cy="28017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6"/>
          <p:cNvSpPr txBox="1"/>
          <p:nvPr/>
        </p:nvSpPr>
        <p:spPr>
          <a:xfrm>
            <a:off x="739226" y="1716925"/>
            <a:ext cx="36315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ШКОЛА АКТИВА</a:t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проект реализуемый 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УТРО РСМ с 2014 года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СИСТЕМА СПО</a:t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работаем со студентами                и педагогами системы СПО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ОБРАЗОВАТЕЛЬНЫЙ ЦЕНТР</a:t>
            </a: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и представительства 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 12 регионах с 2021 года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" name="Google Shape;69;p6"/>
          <p:cNvSpPr txBox="1"/>
          <p:nvPr/>
        </p:nvSpPr>
        <p:spPr>
          <a:xfrm>
            <a:off x="4662623" y="2979478"/>
            <a:ext cx="382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</a:t>
            </a:r>
            <a:endParaRPr b="0" i="0" sz="1600" u="none" cap="none" strike="noStrik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70" name="Google Shape;70;p6"/>
          <p:cNvCxnSpPr/>
          <p:nvPr/>
        </p:nvCxnSpPr>
        <p:spPr>
          <a:xfrm>
            <a:off x="4403032" y="1863400"/>
            <a:ext cx="0" cy="2946000"/>
          </a:xfrm>
          <a:prstGeom prst="straightConnector1">
            <a:avLst/>
          </a:prstGeom>
          <a:noFill/>
          <a:ln cap="flat" cmpd="sng" w="9525">
            <a:solidFill>
              <a:srgbClr val="1958FF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71" name="Google Shape;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2199" y="-65049"/>
            <a:ext cx="2183199" cy="1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/>
          <p:cNvPicPr preferRelativeResize="0"/>
          <p:nvPr/>
        </p:nvPicPr>
        <p:blipFill rotWithShape="1">
          <a:blip r:embed="rId4">
            <a:alphaModFix/>
          </a:blip>
          <a:srcRect b="29438" l="0" r="0" t="0"/>
          <a:stretch/>
        </p:blipFill>
        <p:spPr>
          <a:xfrm rot="-900004">
            <a:off x="2903940" y="259445"/>
            <a:ext cx="2212119" cy="1574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6"/>
          <p:cNvGrpSpPr/>
          <p:nvPr/>
        </p:nvGrpSpPr>
        <p:grpSpPr>
          <a:xfrm>
            <a:off x="-2099514" y="-1555597"/>
            <a:ext cx="3345600" cy="3345600"/>
            <a:chOff x="8287966" y="1190425"/>
            <a:chExt cx="3345600" cy="3345600"/>
          </a:xfrm>
        </p:grpSpPr>
        <p:sp>
          <p:nvSpPr>
            <p:cNvPr id="74" name="Google Shape;74;p6"/>
            <p:cNvSpPr/>
            <p:nvPr/>
          </p:nvSpPr>
          <p:spPr>
            <a:xfrm>
              <a:off x="8287966" y="1190425"/>
              <a:ext cx="3345600" cy="33456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8559924" y="1462383"/>
              <a:ext cx="2801700" cy="28017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6"/>
          <p:cNvGrpSpPr/>
          <p:nvPr/>
        </p:nvGrpSpPr>
        <p:grpSpPr>
          <a:xfrm>
            <a:off x="-2099514" y="-1555597"/>
            <a:ext cx="3345485" cy="3345485"/>
            <a:chOff x="8287966" y="1190425"/>
            <a:chExt cx="3345485" cy="3345485"/>
          </a:xfrm>
        </p:grpSpPr>
        <p:sp>
          <p:nvSpPr>
            <p:cNvPr id="77" name="Google Shape;77;p6"/>
            <p:cNvSpPr/>
            <p:nvPr/>
          </p:nvSpPr>
          <p:spPr>
            <a:xfrm>
              <a:off x="8287966" y="1190425"/>
              <a:ext cx="3345485" cy="3345485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8559924" y="1462383"/>
              <a:ext cx="2801567" cy="2801567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6"/>
          <p:cNvSpPr txBox="1"/>
          <p:nvPr/>
        </p:nvSpPr>
        <p:spPr>
          <a:xfrm>
            <a:off x="4662623" y="2948432"/>
            <a:ext cx="42855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СОЗДАЕМ УСЛОВИЯ                           ДЛЯ РАЗВИТИЯ ФОРМ ВОСПИТАТЕЛЬНОЙ                    РАБОТЫ В СПО</a:t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Обучаем технологиям ССУ, проектного менеджмента                          и личной эффективности</a:t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" name="Google Shape;80;p6"/>
          <p:cNvPicPr preferRelativeResize="0"/>
          <p:nvPr/>
        </p:nvPicPr>
        <p:blipFill rotWithShape="1">
          <a:blip r:embed="rId5">
            <a:alphaModFix/>
          </a:blip>
          <a:srcRect b="24213" l="9860" r="8313" t="2788"/>
          <a:stretch/>
        </p:blipFill>
        <p:spPr>
          <a:xfrm>
            <a:off x="4779625" y="0"/>
            <a:ext cx="4364374" cy="25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/>
          <p:nvPr>
            <p:ph idx="1" type="subTitle"/>
          </p:nvPr>
        </p:nvSpPr>
        <p:spPr>
          <a:xfrm>
            <a:off x="1160158" y="2008400"/>
            <a:ext cx="87663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latin typeface="Montserrat Light"/>
                <a:ea typeface="Montserrat Light"/>
                <a:cs typeface="Montserrat Light"/>
                <a:sym typeface="Montserrat Light"/>
              </a:rPr>
              <a:t>хотят или не могут </a:t>
            </a:r>
            <a:r>
              <a:rPr b="1" lang="ru" sz="2400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студенты</a:t>
            </a:r>
            <a:r>
              <a:rPr lang="ru" sz="2400">
                <a:solidFill>
                  <a:srgbClr val="1958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endParaRPr sz="2400">
              <a:solidFill>
                <a:srgbClr val="1958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latin typeface="Montserrat Light"/>
                <a:ea typeface="Montserrat Light"/>
                <a:cs typeface="Montserrat Light"/>
                <a:sym typeface="Montserrat Light"/>
              </a:rPr>
              <a:t>могут или не хотят </a:t>
            </a:r>
            <a:r>
              <a:rPr b="1" lang="ru" sz="2400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педагоги</a:t>
            </a:r>
            <a:endParaRPr b="1" sz="2400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6" name="Google Shape;86;p3"/>
          <p:cNvGrpSpPr/>
          <p:nvPr/>
        </p:nvGrpSpPr>
        <p:grpSpPr>
          <a:xfrm>
            <a:off x="8414967" y="3021657"/>
            <a:ext cx="2532434" cy="2532434"/>
            <a:chOff x="8287966" y="1190425"/>
            <a:chExt cx="3345485" cy="3345485"/>
          </a:xfrm>
        </p:grpSpPr>
        <p:sp>
          <p:nvSpPr>
            <p:cNvPr id="87" name="Google Shape;87;p3"/>
            <p:cNvSpPr/>
            <p:nvPr/>
          </p:nvSpPr>
          <p:spPr>
            <a:xfrm>
              <a:off x="8287966" y="1190425"/>
              <a:ext cx="3345485" cy="3345485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8559924" y="1462383"/>
              <a:ext cx="2801567" cy="2801567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-2099514" y="-1555597"/>
            <a:ext cx="3345485" cy="3345485"/>
            <a:chOff x="8287966" y="1190425"/>
            <a:chExt cx="3345485" cy="3345485"/>
          </a:xfrm>
        </p:grpSpPr>
        <p:sp>
          <p:nvSpPr>
            <p:cNvPr id="90" name="Google Shape;90;p3"/>
            <p:cNvSpPr/>
            <p:nvPr/>
          </p:nvSpPr>
          <p:spPr>
            <a:xfrm>
              <a:off x="8287966" y="1190425"/>
              <a:ext cx="3345485" cy="3345485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559924" y="1462383"/>
              <a:ext cx="2801567" cy="2801567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>
            <a:off x="739411" y="2164805"/>
            <a:ext cx="272341" cy="272341"/>
            <a:chOff x="2292350" y="2104023"/>
            <a:chExt cx="99828" cy="99828"/>
          </a:xfrm>
        </p:grpSpPr>
        <p:sp>
          <p:nvSpPr>
            <p:cNvPr id="93" name="Google Shape;93;p3"/>
            <p:cNvSpPr/>
            <p:nvPr/>
          </p:nvSpPr>
          <p:spPr>
            <a:xfrm>
              <a:off x="2292350" y="2104023"/>
              <a:ext cx="99828" cy="99828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319404" y="2131077"/>
              <a:ext cx="45719" cy="45719"/>
            </a:xfrm>
            <a:prstGeom prst="ellipse">
              <a:avLst/>
            </a:prstGeom>
            <a:solidFill>
              <a:srgbClr val="1958FF"/>
            </a:solidFill>
            <a:ln cap="flat" cmpd="sng" w="12700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3"/>
          <p:cNvSpPr txBox="1"/>
          <p:nvPr/>
        </p:nvSpPr>
        <p:spPr>
          <a:xfrm>
            <a:off x="1160158" y="3227155"/>
            <a:ext cx="87663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0" lang="ru" sz="24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престиж</a:t>
            </a:r>
            <a:r>
              <a:rPr b="0" i="0" lang="ru" sz="2400" u="none" cap="none" strike="noStrike">
                <a:solidFill>
                  <a:srgbClr val="1958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b="0" i="0" lang="ru" sz="24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среднего профобразования</a:t>
            </a:r>
            <a:endParaRPr b="1" i="0" sz="24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6" name="Google Shape;96;p3"/>
          <p:cNvGrpSpPr/>
          <p:nvPr/>
        </p:nvGrpSpPr>
        <p:grpSpPr>
          <a:xfrm>
            <a:off x="739411" y="3412735"/>
            <a:ext cx="272537" cy="272537"/>
            <a:chOff x="2292350" y="2131955"/>
            <a:chExt cx="99900" cy="99900"/>
          </a:xfrm>
        </p:grpSpPr>
        <p:sp>
          <p:nvSpPr>
            <p:cNvPr id="97" name="Google Shape;97;p3"/>
            <p:cNvSpPr/>
            <p:nvPr/>
          </p:nvSpPr>
          <p:spPr>
            <a:xfrm>
              <a:off x="2292350" y="2131955"/>
              <a:ext cx="99900" cy="999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319404" y="2159009"/>
              <a:ext cx="45600" cy="45600"/>
            </a:xfrm>
            <a:prstGeom prst="ellipse">
              <a:avLst/>
            </a:prstGeom>
            <a:solidFill>
              <a:srgbClr val="1958FF"/>
            </a:solidFill>
            <a:ln cap="flat" cmpd="sng" w="12700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3"/>
          <p:cNvSpPr txBox="1"/>
          <p:nvPr/>
        </p:nvSpPr>
        <p:spPr>
          <a:xfrm>
            <a:off x="1160158" y="4159230"/>
            <a:ext cx="87663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ru" sz="24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СПО как промежуточное </a:t>
            </a:r>
            <a:r>
              <a:rPr b="1" i="0" lang="ru" sz="24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звено </a:t>
            </a:r>
            <a:endParaRPr b="1" i="0" sz="24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0" name="Google Shape;100;p3"/>
          <p:cNvGrpSpPr/>
          <p:nvPr/>
        </p:nvGrpSpPr>
        <p:grpSpPr>
          <a:xfrm>
            <a:off x="739411" y="4268610"/>
            <a:ext cx="272341" cy="272341"/>
            <a:chOff x="2292350" y="2104023"/>
            <a:chExt cx="99828" cy="99828"/>
          </a:xfrm>
        </p:grpSpPr>
        <p:sp>
          <p:nvSpPr>
            <p:cNvPr id="101" name="Google Shape;101;p3"/>
            <p:cNvSpPr/>
            <p:nvPr/>
          </p:nvSpPr>
          <p:spPr>
            <a:xfrm>
              <a:off x="2292350" y="2104023"/>
              <a:ext cx="99828" cy="99828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19404" y="2131077"/>
              <a:ext cx="45719" cy="45719"/>
            </a:xfrm>
            <a:prstGeom prst="ellipse">
              <a:avLst/>
            </a:prstGeom>
            <a:solidFill>
              <a:srgbClr val="1958FF"/>
            </a:solidFill>
            <a:ln cap="flat" cmpd="sng" w="12700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>
            <a:off x="4057775" y="0"/>
            <a:ext cx="5089500" cy="1824900"/>
          </a:xfrm>
          <a:prstGeom prst="rect">
            <a:avLst/>
          </a:prstGeom>
          <a:solidFill>
            <a:srgbClr val="195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>
            <p:ph type="ctrTitle"/>
          </p:nvPr>
        </p:nvSpPr>
        <p:spPr>
          <a:xfrm>
            <a:off x="4338700" y="159000"/>
            <a:ext cx="4639200" cy="150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ru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ПРОБЛЕМЫ ВОСПИТАТЕЛЬНОЙ РАБОТЫ В СПО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2126400" y="1539986"/>
            <a:ext cx="4891200" cy="749700"/>
          </a:xfrm>
          <a:prstGeom prst="rect">
            <a:avLst/>
          </a:prstGeom>
          <a:solidFill>
            <a:srgbClr val="195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2126400" y="2373961"/>
            <a:ext cx="4891200" cy="749700"/>
          </a:xfrm>
          <a:prstGeom prst="rect">
            <a:avLst/>
          </a:prstGeom>
          <a:solidFill>
            <a:srgbClr val="195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2126400" y="3207936"/>
            <a:ext cx="4891200" cy="749700"/>
          </a:xfrm>
          <a:prstGeom prst="rect">
            <a:avLst/>
          </a:prstGeom>
          <a:solidFill>
            <a:srgbClr val="195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 txBox="1"/>
          <p:nvPr>
            <p:ph idx="1" type="subTitle"/>
          </p:nvPr>
        </p:nvSpPr>
        <p:spPr>
          <a:xfrm>
            <a:off x="1538250" y="1563373"/>
            <a:ext cx="6067500" cy="23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выстраивать диалог 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повышать престиж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развивать инструменты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4"/>
          <p:cNvSpPr txBox="1"/>
          <p:nvPr>
            <p:ph type="ctrTitle"/>
          </p:nvPr>
        </p:nvSpPr>
        <p:spPr>
          <a:xfrm>
            <a:off x="2573974" y="430517"/>
            <a:ext cx="3689665" cy="57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ru" sz="3600">
                <a:solidFill>
                  <a:srgbClr val="1958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МИССИЯ</a:t>
            </a:r>
            <a:endParaRPr b="1" sz="3600">
              <a:solidFill>
                <a:srgbClr val="1958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114" name="Google Shape;114;p4"/>
          <p:cNvGrpSpPr/>
          <p:nvPr/>
        </p:nvGrpSpPr>
        <p:grpSpPr>
          <a:xfrm>
            <a:off x="-1094090" y="-1113133"/>
            <a:ext cx="2532619" cy="2532619"/>
            <a:chOff x="8287966" y="1190425"/>
            <a:chExt cx="3345600" cy="3345600"/>
          </a:xfrm>
        </p:grpSpPr>
        <p:sp>
          <p:nvSpPr>
            <p:cNvPr id="115" name="Google Shape;115;p4"/>
            <p:cNvSpPr/>
            <p:nvPr/>
          </p:nvSpPr>
          <p:spPr>
            <a:xfrm>
              <a:off x="8287966" y="1190425"/>
              <a:ext cx="3345600" cy="33456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8559924" y="1462383"/>
              <a:ext cx="2801700" cy="28017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4"/>
          <p:cNvGrpSpPr/>
          <p:nvPr/>
        </p:nvGrpSpPr>
        <p:grpSpPr>
          <a:xfrm>
            <a:off x="8592676" y="1857351"/>
            <a:ext cx="2532619" cy="2532619"/>
            <a:chOff x="8287966" y="1190425"/>
            <a:chExt cx="3345600" cy="3345600"/>
          </a:xfrm>
        </p:grpSpPr>
        <p:sp>
          <p:nvSpPr>
            <p:cNvPr id="118" name="Google Shape;118;p4"/>
            <p:cNvSpPr/>
            <p:nvPr/>
          </p:nvSpPr>
          <p:spPr>
            <a:xfrm>
              <a:off x="8287966" y="1190425"/>
              <a:ext cx="3345600" cy="33456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559924" y="1462383"/>
              <a:ext cx="2801700" cy="28017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idx="1" type="subTitle"/>
          </p:nvPr>
        </p:nvSpPr>
        <p:spPr>
          <a:xfrm>
            <a:off x="1832575" y="2018050"/>
            <a:ext cx="6198300" cy="23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Развитие социальной </a:t>
            </a:r>
            <a:r>
              <a:rPr b="1" lang="ru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активности студентов </a:t>
            </a:r>
            <a:r>
              <a:rPr lang="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СПО через организацию 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и </a:t>
            </a:r>
            <a:r>
              <a:rPr b="1" lang="ru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поддержку деятельности </a:t>
            </a:r>
            <a:r>
              <a:rPr lang="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студенческих сообществ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755650" y="-28876"/>
            <a:ext cx="5089500" cy="1824900"/>
          </a:xfrm>
          <a:prstGeom prst="rect">
            <a:avLst/>
          </a:prstGeom>
          <a:solidFill>
            <a:srgbClr val="195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>
            <p:ph type="ctrTitle"/>
          </p:nvPr>
        </p:nvSpPr>
        <p:spPr>
          <a:xfrm>
            <a:off x="2293488" y="174852"/>
            <a:ext cx="4781700" cy="15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ru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РОССИЙСКИЙ 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ru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СОЮЗ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ru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МОЛОДЕЖИ</a:t>
            </a:r>
            <a:endParaRPr b="1"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>
            <a:off x="-1094090" y="-1113133"/>
            <a:ext cx="2532619" cy="2532619"/>
            <a:chOff x="8287966" y="1190425"/>
            <a:chExt cx="3345600" cy="3345600"/>
          </a:xfrm>
        </p:grpSpPr>
        <p:sp>
          <p:nvSpPr>
            <p:cNvPr id="128" name="Google Shape;128;p5"/>
            <p:cNvSpPr/>
            <p:nvPr/>
          </p:nvSpPr>
          <p:spPr>
            <a:xfrm>
              <a:off x="8287966" y="1190425"/>
              <a:ext cx="3345600" cy="33456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559924" y="1462383"/>
              <a:ext cx="2801700" cy="28017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5"/>
          <p:cNvGrpSpPr/>
          <p:nvPr/>
        </p:nvGrpSpPr>
        <p:grpSpPr>
          <a:xfrm>
            <a:off x="8433760" y="1419486"/>
            <a:ext cx="2532619" cy="2532619"/>
            <a:chOff x="8287966" y="1190425"/>
            <a:chExt cx="3345600" cy="3345600"/>
          </a:xfrm>
        </p:grpSpPr>
        <p:sp>
          <p:nvSpPr>
            <p:cNvPr id="131" name="Google Shape;131;p5"/>
            <p:cNvSpPr/>
            <p:nvPr/>
          </p:nvSpPr>
          <p:spPr>
            <a:xfrm>
              <a:off x="8287966" y="1190425"/>
              <a:ext cx="3345600" cy="33456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559924" y="1462383"/>
              <a:ext cx="2801700" cy="28017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b="10906" l="0" r="72303" t="6782"/>
          <a:stretch/>
        </p:blipFill>
        <p:spPr>
          <a:xfrm>
            <a:off x="1033712" y="164450"/>
            <a:ext cx="1176276" cy="143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/>
          <p:nvPr/>
        </p:nvSpPr>
        <p:spPr>
          <a:xfrm>
            <a:off x="5457300" y="0"/>
            <a:ext cx="3686700" cy="5174299"/>
          </a:xfrm>
          <a:prstGeom prst="rect">
            <a:avLst/>
          </a:prstGeom>
          <a:solidFill>
            <a:srgbClr val="195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9"/>
          <p:cNvGrpSpPr/>
          <p:nvPr/>
        </p:nvGrpSpPr>
        <p:grpSpPr>
          <a:xfrm>
            <a:off x="8423966" y="3753011"/>
            <a:ext cx="3345600" cy="3345600"/>
            <a:chOff x="8287966" y="1190425"/>
            <a:chExt cx="3345600" cy="3345600"/>
          </a:xfrm>
        </p:grpSpPr>
        <p:sp>
          <p:nvSpPr>
            <p:cNvPr id="140" name="Google Shape;140;p9"/>
            <p:cNvSpPr/>
            <p:nvPr/>
          </p:nvSpPr>
          <p:spPr>
            <a:xfrm>
              <a:off x="8287966" y="1190425"/>
              <a:ext cx="3345600" cy="33456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559924" y="1462383"/>
              <a:ext cx="2801700" cy="28017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9"/>
          <p:cNvSpPr txBox="1"/>
          <p:nvPr/>
        </p:nvSpPr>
        <p:spPr>
          <a:xfrm>
            <a:off x="622401" y="171825"/>
            <a:ext cx="745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" sz="2800" u="none" cap="none" strike="noStrike">
                <a:solidFill>
                  <a:srgbClr val="1958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ЗАДАЧИ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602155" y="806800"/>
            <a:ext cx="4641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5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Формирование аналитики о молодежи СПО, для выявления актуальных потребностей, интересов, проблем и создания ценностных предложений</a:t>
            </a:r>
            <a:r>
              <a:rPr b="0" i="0" lang="ru" sz="16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 txBox="1"/>
          <p:nvPr/>
        </p:nvSpPr>
        <p:spPr>
          <a:xfrm>
            <a:off x="602305" y="1924500"/>
            <a:ext cx="4781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5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Создание системы обучения студентов и специалистов СПО технологиям развития социальной активности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622405" y="2811500"/>
            <a:ext cx="4601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5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Выстраивание системы взаимодействия со студентами СПО, формирование ценности патриотизма, гражданского участия, ответственности и самоорганизации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606230" y="3929198"/>
            <a:ext cx="4641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" sz="15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Создание механизмов для выявления, повышения эффективности                                         и продвижения лучших практик воспитательной работы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98461" y="875625"/>
            <a:ext cx="272400" cy="272400"/>
          </a:xfrm>
          <a:prstGeom prst="ellipse">
            <a:avLst/>
          </a:prstGeom>
          <a:noFill/>
          <a:ln cap="flat" cmpd="sng" w="9525">
            <a:solidFill>
              <a:srgbClr val="195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272242" y="949431"/>
            <a:ext cx="124800" cy="124800"/>
          </a:xfrm>
          <a:prstGeom prst="ellipse">
            <a:avLst/>
          </a:prstGeom>
          <a:solidFill>
            <a:srgbClr val="1958FF"/>
          </a:solidFill>
          <a:ln cap="flat" cmpd="sng" w="12700">
            <a:solidFill>
              <a:srgbClr val="195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98461" y="1977500"/>
            <a:ext cx="272400" cy="272400"/>
          </a:xfrm>
          <a:prstGeom prst="ellipse">
            <a:avLst/>
          </a:prstGeom>
          <a:noFill/>
          <a:ln cap="flat" cmpd="sng" w="9525">
            <a:solidFill>
              <a:srgbClr val="195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272242" y="2051306"/>
            <a:ext cx="124800" cy="124800"/>
          </a:xfrm>
          <a:prstGeom prst="ellipse">
            <a:avLst/>
          </a:prstGeom>
          <a:solidFill>
            <a:srgbClr val="1958FF"/>
          </a:solidFill>
          <a:ln cap="flat" cmpd="sng" w="12700">
            <a:solidFill>
              <a:srgbClr val="195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98461" y="2857800"/>
            <a:ext cx="272400" cy="272400"/>
          </a:xfrm>
          <a:prstGeom prst="ellipse">
            <a:avLst/>
          </a:prstGeom>
          <a:noFill/>
          <a:ln cap="flat" cmpd="sng" w="9525">
            <a:solidFill>
              <a:srgbClr val="195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272242" y="2931606"/>
            <a:ext cx="124800" cy="124800"/>
          </a:xfrm>
          <a:prstGeom prst="ellipse">
            <a:avLst/>
          </a:prstGeom>
          <a:solidFill>
            <a:srgbClr val="1958FF"/>
          </a:solidFill>
          <a:ln cap="flat" cmpd="sng" w="12700">
            <a:solidFill>
              <a:srgbClr val="195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198461" y="4001798"/>
            <a:ext cx="272400" cy="272400"/>
          </a:xfrm>
          <a:prstGeom prst="ellipse">
            <a:avLst/>
          </a:prstGeom>
          <a:noFill/>
          <a:ln cap="flat" cmpd="sng" w="9525">
            <a:solidFill>
              <a:srgbClr val="195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272242" y="4075604"/>
            <a:ext cx="124800" cy="124800"/>
          </a:xfrm>
          <a:prstGeom prst="ellipse">
            <a:avLst/>
          </a:prstGeom>
          <a:solidFill>
            <a:srgbClr val="1958FF"/>
          </a:solidFill>
          <a:ln cap="flat" cmpd="sng" w="12700">
            <a:solidFill>
              <a:srgbClr val="195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 b="10906" l="0" r="72303" t="6782"/>
          <a:stretch/>
        </p:blipFill>
        <p:spPr>
          <a:xfrm>
            <a:off x="6916280" y="2488734"/>
            <a:ext cx="1159181" cy="140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4">
            <a:alphaModFix/>
          </a:blip>
          <a:srcRect b="30794" l="0" r="0" t="0"/>
          <a:stretch/>
        </p:blipFill>
        <p:spPr>
          <a:xfrm>
            <a:off x="5946512" y="1234431"/>
            <a:ext cx="2708274" cy="88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/>
          <p:nvPr/>
        </p:nvSpPr>
        <p:spPr>
          <a:xfrm>
            <a:off x="0" y="0"/>
            <a:ext cx="9144000" cy="1180115"/>
          </a:xfrm>
          <a:prstGeom prst="rect">
            <a:avLst/>
          </a:prstGeom>
          <a:solidFill>
            <a:srgbClr val="195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0"/>
          <p:cNvSpPr txBox="1"/>
          <p:nvPr>
            <p:ph type="ctrTitle"/>
          </p:nvPr>
        </p:nvSpPr>
        <p:spPr>
          <a:xfrm>
            <a:off x="1" y="-2"/>
            <a:ext cx="91440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Формирование федеральной аналитики и проведение исследований</a:t>
            </a:r>
            <a:endParaRPr sz="1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 молодежи, обучающейся в СПО, для выявления актуальных потребностей, интересов, проблем и создания ценностных предложений </a:t>
            </a:r>
            <a:endParaRPr sz="6600">
              <a:solidFill>
                <a:schemeClr val="lt1"/>
              </a:solidFill>
            </a:endParaRPr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4285" y="1258543"/>
            <a:ext cx="2124427" cy="12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0"/>
          <p:cNvSpPr txBox="1"/>
          <p:nvPr/>
        </p:nvSpPr>
        <p:spPr>
          <a:xfrm>
            <a:off x="529400" y="2568875"/>
            <a:ext cx="28815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Мониторинги</a:t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и социологические исследования (опросы) развития ССУ в СПО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Перепись</a:t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студсоветов СПО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65" name="Google Shape;16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5711" y="1244325"/>
            <a:ext cx="2186514" cy="126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 txBox="1"/>
          <p:nvPr/>
        </p:nvSpPr>
        <p:spPr>
          <a:xfrm>
            <a:off x="4465997" y="2568825"/>
            <a:ext cx="34044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Обучение</a:t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для региональных координаторов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Школы</a:t>
            </a:r>
            <a:r>
              <a:rPr b="1" i="0" lang="ru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организаторов КП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Методическое</a:t>
            </a: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сопровождение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КП на региональном уровне</a:t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7" name="Google Shape;167;p10"/>
          <p:cNvGrpSpPr/>
          <p:nvPr/>
        </p:nvGrpSpPr>
        <p:grpSpPr>
          <a:xfrm>
            <a:off x="8415210" y="3021692"/>
            <a:ext cx="2532619" cy="2532619"/>
            <a:chOff x="8287966" y="1190425"/>
            <a:chExt cx="3345600" cy="3345600"/>
          </a:xfrm>
        </p:grpSpPr>
        <p:sp>
          <p:nvSpPr>
            <p:cNvPr id="168" name="Google Shape;168;p10"/>
            <p:cNvSpPr/>
            <p:nvPr/>
          </p:nvSpPr>
          <p:spPr>
            <a:xfrm>
              <a:off x="8287966" y="1190425"/>
              <a:ext cx="3345600" cy="33456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8559924" y="1462383"/>
              <a:ext cx="2801700" cy="28017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10"/>
          <p:cNvGrpSpPr/>
          <p:nvPr/>
        </p:nvGrpSpPr>
        <p:grpSpPr>
          <a:xfrm>
            <a:off x="-2561526" y="-2190239"/>
            <a:ext cx="3345485" cy="3345485"/>
            <a:chOff x="8287966" y="1190425"/>
            <a:chExt cx="3345485" cy="3345485"/>
          </a:xfrm>
        </p:grpSpPr>
        <p:sp>
          <p:nvSpPr>
            <p:cNvPr id="171" name="Google Shape;171;p10"/>
            <p:cNvSpPr/>
            <p:nvPr/>
          </p:nvSpPr>
          <p:spPr>
            <a:xfrm>
              <a:off x="8287966" y="1190425"/>
              <a:ext cx="3345485" cy="3345485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0"/>
            <p:cNvSpPr/>
            <p:nvPr/>
          </p:nvSpPr>
          <p:spPr>
            <a:xfrm>
              <a:off x="8559924" y="1462383"/>
              <a:ext cx="2801567" cy="2801567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3" name="Google Shape;173;p10"/>
          <p:cNvCxnSpPr/>
          <p:nvPr/>
        </p:nvCxnSpPr>
        <p:spPr>
          <a:xfrm>
            <a:off x="3850900" y="1430263"/>
            <a:ext cx="0" cy="3477035"/>
          </a:xfrm>
          <a:prstGeom prst="straightConnector1">
            <a:avLst/>
          </a:prstGeom>
          <a:noFill/>
          <a:ln cap="flat" cmpd="sng" w="9525">
            <a:solidFill>
              <a:srgbClr val="1958FF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f3f260f6ec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5700" y="1240425"/>
            <a:ext cx="2186525" cy="126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f3f260f6ec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4275" y="1258900"/>
            <a:ext cx="2124425" cy="1231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f3f260f6ec_0_5"/>
          <p:cNvSpPr/>
          <p:nvPr/>
        </p:nvSpPr>
        <p:spPr>
          <a:xfrm>
            <a:off x="0" y="0"/>
            <a:ext cx="9144000" cy="1180200"/>
          </a:xfrm>
          <a:prstGeom prst="rect">
            <a:avLst/>
          </a:prstGeom>
          <a:solidFill>
            <a:srgbClr val="195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f3f260f6ec_0_5"/>
          <p:cNvSpPr txBox="1"/>
          <p:nvPr>
            <p:ph type="ctrTitle"/>
          </p:nvPr>
        </p:nvSpPr>
        <p:spPr>
          <a:xfrm>
            <a:off x="1" y="-2"/>
            <a:ext cx="91440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Создание системы обучения студентов и специалистов СПО </a:t>
            </a:r>
            <a:endParaRPr sz="1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технологиям развития социальной активности</a:t>
            </a:r>
            <a:endParaRPr sz="1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82" name="Google Shape;182;gf3f260f6ec_0_5"/>
          <p:cNvSpPr txBox="1"/>
          <p:nvPr/>
        </p:nvSpPr>
        <p:spPr>
          <a:xfrm>
            <a:off x="238700" y="2568875"/>
            <a:ext cx="31722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Форумы </a:t>
            </a: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специалистов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Курсы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повышения квалификации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Поддержка деятельности РУМО</a:t>
            </a:r>
            <a:endParaRPr b="0" i="0" sz="20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 воспитательной работе </a:t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gf3f260f6ec_0_5"/>
          <p:cNvSpPr txBox="1"/>
          <p:nvPr/>
        </p:nvSpPr>
        <p:spPr>
          <a:xfrm>
            <a:off x="4465997" y="2568825"/>
            <a:ext cx="3404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Всероссийские, окружные, региональные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школы и форумы ССУ</a:t>
            </a:r>
            <a:r>
              <a:rPr b="0" i="0" lang="ru" sz="2000" u="none" cap="none" strike="noStrike">
                <a:solidFill>
                  <a:srgbClr val="1958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для студентов и специалистов СПО</a:t>
            </a:r>
            <a:endParaRPr b="1" i="0" sz="16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4" name="Google Shape;184;gf3f260f6ec_0_5"/>
          <p:cNvGrpSpPr/>
          <p:nvPr/>
        </p:nvGrpSpPr>
        <p:grpSpPr>
          <a:xfrm>
            <a:off x="8415210" y="3021692"/>
            <a:ext cx="2532619" cy="2532619"/>
            <a:chOff x="8287966" y="1190425"/>
            <a:chExt cx="3345600" cy="3345600"/>
          </a:xfrm>
        </p:grpSpPr>
        <p:sp>
          <p:nvSpPr>
            <p:cNvPr id="185" name="Google Shape;185;gf3f260f6ec_0_5"/>
            <p:cNvSpPr/>
            <p:nvPr/>
          </p:nvSpPr>
          <p:spPr>
            <a:xfrm>
              <a:off x="8287966" y="1190425"/>
              <a:ext cx="3345600" cy="33456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f3f260f6ec_0_5"/>
            <p:cNvSpPr/>
            <p:nvPr/>
          </p:nvSpPr>
          <p:spPr>
            <a:xfrm>
              <a:off x="8559924" y="1462383"/>
              <a:ext cx="2801700" cy="28017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gf3f260f6ec_0_5"/>
          <p:cNvGrpSpPr/>
          <p:nvPr/>
        </p:nvGrpSpPr>
        <p:grpSpPr>
          <a:xfrm>
            <a:off x="-2561526" y="-2190239"/>
            <a:ext cx="3345600" cy="3345600"/>
            <a:chOff x="8287966" y="1190425"/>
            <a:chExt cx="3345600" cy="3345600"/>
          </a:xfrm>
        </p:grpSpPr>
        <p:sp>
          <p:nvSpPr>
            <p:cNvPr id="188" name="Google Shape;188;gf3f260f6ec_0_5"/>
            <p:cNvSpPr/>
            <p:nvPr/>
          </p:nvSpPr>
          <p:spPr>
            <a:xfrm>
              <a:off x="8287966" y="1190425"/>
              <a:ext cx="3345600" cy="33456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f3f260f6ec_0_5"/>
            <p:cNvSpPr/>
            <p:nvPr/>
          </p:nvSpPr>
          <p:spPr>
            <a:xfrm>
              <a:off x="8559924" y="1462383"/>
              <a:ext cx="2801700" cy="28017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0" name="Google Shape;190;gf3f260f6ec_0_5"/>
          <p:cNvCxnSpPr/>
          <p:nvPr/>
        </p:nvCxnSpPr>
        <p:spPr>
          <a:xfrm>
            <a:off x="3850900" y="1430263"/>
            <a:ext cx="0" cy="3477000"/>
          </a:xfrm>
          <a:prstGeom prst="straightConnector1">
            <a:avLst/>
          </a:prstGeom>
          <a:noFill/>
          <a:ln cap="flat" cmpd="sng" w="9525">
            <a:solidFill>
              <a:srgbClr val="1958FF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f3f260f6ec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4450" y="1251425"/>
            <a:ext cx="2149014" cy="12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f3f260f6ec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9100" y="1284425"/>
            <a:ext cx="2034814" cy="11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f3f260f6ec_0_23"/>
          <p:cNvSpPr/>
          <p:nvPr/>
        </p:nvSpPr>
        <p:spPr>
          <a:xfrm>
            <a:off x="0" y="0"/>
            <a:ext cx="9144000" cy="1180200"/>
          </a:xfrm>
          <a:prstGeom prst="rect">
            <a:avLst/>
          </a:prstGeom>
          <a:solidFill>
            <a:srgbClr val="1958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f3f260f6ec_0_23"/>
          <p:cNvSpPr txBox="1"/>
          <p:nvPr>
            <p:ph type="ctrTitle"/>
          </p:nvPr>
        </p:nvSpPr>
        <p:spPr>
          <a:xfrm>
            <a:off x="1" y="-2"/>
            <a:ext cx="91440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Создание системы обучения студентов и специалистов СПО </a:t>
            </a:r>
            <a:endParaRPr sz="1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технологиям развития социальной активности</a:t>
            </a:r>
            <a:endParaRPr sz="1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9" name="Google Shape;199;gf3f260f6ec_0_23"/>
          <p:cNvSpPr txBox="1"/>
          <p:nvPr/>
        </p:nvSpPr>
        <p:spPr>
          <a:xfrm>
            <a:off x="238700" y="2568875"/>
            <a:ext cx="31722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Видеокурсы</a:t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 самоуправлению, 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проектному менеджменту                                                    и надпрофессиональным компетенциям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Дистанционные образовательные программы</a:t>
            </a: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gf3f260f6ec_0_23"/>
          <p:cNvSpPr txBox="1"/>
          <p:nvPr/>
        </p:nvSpPr>
        <p:spPr>
          <a:xfrm>
            <a:off x="4465997" y="2568825"/>
            <a:ext cx="3404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Метод. рекомендации</a:t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 развитию студенческого самоуправления в СПО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Акция</a:t>
            </a: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 «Будь ПРОФИ»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Всероссийская кампания</a:t>
            </a: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000" u="none" cap="none" strike="noStrike">
              <a:solidFill>
                <a:srgbClr val="1958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1958FF"/>
                </a:solidFill>
                <a:latin typeface="Montserrat"/>
                <a:ea typeface="Montserrat"/>
                <a:cs typeface="Montserrat"/>
                <a:sym typeface="Montserrat"/>
              </a:rPr>
              <a:t>«Твой выбор»</a:t>
            </a:r>
            <a:endParaRPr b="0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201" name="Google Shape;201;gf3f260f6ec_0_23"/>
          <p:cNvGrpSpPr/>
          <p:nvPr/>
        </p:nvGrpSpPr>
        <p:grpSpPr>
          <a:xfrm>
            <a:off x="8415210" y="3021692"/>
            <a:ext cx="2532619" cy="2532619"/>
            <a:chOff x="8287966" y="1190425"/>
            <a:chExt cx="3345600" cy="3345600"/>
          </a:xfrm>
        </p:grpSpPr>
        <p:sp>
          <p:nvSpPr>
            <p:cNvPr id="202" name="Google Shape;202;gf3f260f6ec_0_23"/>
            <p:cNvSpPr/>
            <p:nvPr/>
          </p:nvSpPr>
          <p:spPr>
            <a:xfrm>
              <a:off x="8287966" y="1190425"/>
              <a:ext cx="3345600" cy="33456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f3f260f6ec_0_23"/>
            <p:cNvSpPr/>
            <p:nvPr/>
          </p:nvSpPr>
          <p:spPr>
            <a:xfrm>
              <a:off x="8559924" y="1462383"/>
              <a:ext cx="2801700" cy="2801700"/>
            </a:xfrm>
            <a:prstGeom prst="ellipse">
              <a:avLst/>
            </a:prstGeom>
            <a:noFill/>
            <a:ln cap="flat" cmpd="sng" w="9525">
              <a:solidFill>
                <a:srgbClr val="19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gf3f260f6ec_0_23"/>
          <p:cNvGrpSpPr/>
          <p:nvPr/>
        </p:nvGrpSpPr>
        <p:grpSpPr>
          <a:xfrm>
            <a:off x="-2561526" y="-2190239"/>
            <a:ext cx="3345600" cy="3345600"/>
            <a:chOff x="8287966" y="1190425"/>
            <a:chExt cx="3345600" cy="3345600"/>
          </a:xfrm>
        </p:grpSpPr>
        <p:sp>
          <p:nvSpPr>
            <p:cNvPr id="205" name="Google Shape;205;gf3f260f6ec_0_23"/>
            <p:cNvSpPr/>
            <p:nvPr/>
          </p:nvSpPr>
          <p:spPr>
            <a:xfrm>
              <a:off x="8287966" y="1190425"/>
              <a:ext cx="3345600" cy="33456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f3f260f6ec_0_23"/>
            <p:cNvSpPr/>
            <p:nvPr/>
          </p:nvSpPr>
          <p:spPr>
            <a:xfrm>
              <a:off x="8559924" y="1462383"/>
              <a:ext cx="2801700" cy="28017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7" name="Google Shape;207;gf3f260f6ec_0_23"/>
          <p:cNvCxnSpPr/>
          <p:nvPr/>
        </p:nvCxnSpPr>
        <p:spPr>
          <a:xfrm>
            <a:off x="3850900" y="1430263"/>
            <a:ext cx="0" cy="3477000"/>
          </a:xfrm>
          <a:prstGeom prst="straightConnector1">
            <a:avLst/>
          </a:prstGeom>
          <a:noFill/>
          <a:ln cap="flat" cmpd="sng" w="9525">
            <a:solidFill>
              <a:srgbClr val="1958FF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Мария Гошева</dc:creator>
</cp:coreProperties>
</file>